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57" r:id="rId3"/>
    <p:sldId id="258" r:id="rId4"/>
    <p:sldId id="268" r:id="rId5"/>
    <p:sldId id="262" r:id="rId6"/>
    <p:sldId id="259" r:id="rId7"/>
    <p:sldId id="260" r:id="rId8"/>
    <p:sldId id="261" r:id="rId9"/>
    <p:sldId id="263" r:id="rId10"/>
    <p:sldId id="264" r:id="rId11"/>
    <p:sldId id="266" r:id="rId12"/>
    <p:sldId id="265" r:id="rId13"/>
    <p:sldId id="267"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6" r:id="rId3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Subtitle 2"/>
          <p:cNvSpPr>
            <a:spLocks noGrp="1"/>
          </p:cNvSpPr>
          <p:nvPr>
            <p:ph type="subTitle" idx="1"/>
          </p:nvPr>
        </p:nvSpPr>
        <p:spPr>
          <a:xfrm>
            <a:off x="3743323" y="3721473"/>
            <a:ext cx="5120640" cy="1581150"/>
          </a:xfrm>
        </p:spPr>
        <p:txBody>
          <a:bodyPr>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F4A21FFA-77BD-4229-A612-F6D82894B684}" type="datetimeFigureOut">
              <a:rPr lang="fr-FR" smtClean="0"/>
              <a:t>11/04/2013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a:xfrm>
            <a:off x="7991475" y="6429375"/>
            <a:ext cx="876300" cy="292100"/>
          </a:xfrm>
        </p:spPr>
        <p:txBody>
          <a:bodyPr/>
          <a:lstStyle/>
          <a:p>
            <a:fld id="{0AF029AB-A0BD-452C-B3B0-AA90AD0B4DC3}" type="slidenum">
              <a:rPr lang="fr-FR" smtClean="0"/>
              <a:t>‹#›</a:t>
            </a:fld>
            <a:endParaRPr lang="fr-FR"/>
          </a:p>
        </p:txBody>
      </p:sp>
      <p:sp>
        <p:nvSpPr>
          <p:cNvPr id="9"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itle 9"/>
          <p:cNvSpPr>
            <a:spLocks noGrp="1"/>
          </p:cNvSpPr>
          <p:nvPr>
            <p:ph type="title"/>
          </p:nvPr>
        </p:nvSpPr>
        <p:spPr>
          <a:xfrm>
            <a:off x="3739896" y="1417320"/>
            <a:ext cx="5120640" cy="2304288"/>
          </a:xfrm>
        </p:spPr>
        <p:txBody>
          <a:bodyPr>
            <a:normAutofit/>
          </a:bodyPr>
          <a:lstStyle>
            <a:lvl1pPr>
              <a:defRPr sz="4000" cap="all" baseline="0"/>
            </a:lvl1pPr>
          </a:lstStyle>
          <a:p>
            <a:r>
              <a:rPr lang="en-US" smtClean="0"/>
              <a:t>Click to edit Master title style</a:t>
            </a:r>
            <a:endParaRPr lang="en-US" dirty="0"/>
          </a:p>
        </p:txBody>
      </p:sp>
      <p:sp>
        <p:nvSpPr>
          <p:cNvPr id="13"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21FFA-77BD-4229-A612-F6D82894B684}" type="datetimeFigureOut">
              <a:rPr lang="fr-FR" smtClean="0"/>
              <a:t>11/04/2013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AF029AB-A0BD-452C-B3B0-AA90AD0B4DC3}" type="slidenum">
              <a:rPr lang="fr-FR" smtClean="0"/>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4A21FFA-77BD-4229-A612-F6D82894B684}" type="datetimeFigureOut">
              <a:rPr lang="fr-FR" smtClean="0"/>
              <a:t>11/04/2013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AF029AB-A0BD-452C-B3B0-AA90AD0B4DC3}" type="slidenum">
              <a:rPr lang="fr-FR" smtClean="0"/>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Freeform 8"/>
          <p:cNvSpPr>
            <a:spLocks noChangeAspect="1" noEditPoints="1"/>
          </p:cNvSpPr>
          <p:nvPr/>
        </p:nvSpPr>
        <p:spPr bwMode="auto">
          <a:xfrm>
            <a:off x="5489634" y="0"/>
            <a:ext cx="3393768" cy="6858000"/>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10"/>
          </p:nvPr>
        </p:nvSpPr>
        <p:spPr/>
        <p:txBody>
          <a:bodyPr/>
          <a:lstStyle/>
          <a:p>
            <a:fld id="{F4A21FFA-77BD-4229-A612-F6D82894B684}" type="datetimeFigureOut">
              <a:rPr lang="fr-FR" smtClean="0"/>
              <a:t>11/04/2013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AF029AB-A0BD-452C-B3B0-AA90AD0B4DC3}" type="slidenum">
              <a:rPr lang="fr-FR" smtClean="0"/>
              <a:t>‹#›</a:t>
            </a:fld>
            <a:endParaRPr lang="fr-FR"/>
          </a:p>
        </p:txBody>
      </p:sp>
      <p:sp>
        <p:nvSpPr>
          <p:cNvPr id="25" name="Title Placeholder 1"/>
          <p:cNvSpPr>
            <a:spLocks noGrp="1"/>
          </p:cNvSpPr>
          <p:nvPr>
            <p:ph type="title"/>
          </p:nvPr>
        </p:nvSpPr>
        <p:spPr>
          <a:xfrm>
            <a:off x="276225" y="228600"/>
            <a:ext cx="8591550" cy="1066801"/>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1" name="Content Placeholder 30"/>
          <p:cNvSpPr>
            <a:spLocks noGrp="1"/>
          </p:cNvSpPr>
          <p:nvPr>
            <p:ph sz="quarter" idx="13"/>
          </p:nvPr>
        </p:nvSpPr>
        <p:spPr>
          <a:xfrm>
            <a:off x="274320" y="1298448"/>
            <a:ext cx="859536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lvl1pPr>
              <a:defRPr>
                <a:solidFill>
                  <a:schemeClr val="bg2"/>
                </a:solidFill>
              </a:defRPr>
            </a:lvl1pPr>
          </a:lstStyle>
          <a:p>
            <a:fld id="{F4A21FFA-77BD-4229-A612-F6D82894B684}" type="datetimeFigureOut">
              <a:rPr lang="fr-FR" smtClean="0"/>
              <a:t>11/04/2013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AF029AB-A0BD-452C-B3B0-AA90AD0B4DC3}" type="slidenum">
              <a:rPr lang="fr-FR" smtClean="0"/>
              <a:t>‹#›</a:t>
            </a:fld>
            <a:endParaRPr lang="fr-FR"/>
          </a:p>
        </p:txBody>
      </p:sp>
      <p:sp>
        <p:nvSpPr>
          <p:cNvPr id="15" name="Subtitle 2"/>
          <p:cNvSpPr>
            <a:spLocks noGrp="1"/>
          </p:cNvSpPr>
          <p:nvPr>
            <p:ph type="subTitle" idx="1"/>
          </p:nvPr>
        </p:nvSpPr>
        <p:spPr>
          <a:xfrm>
            <a:off x="3743324" y="1400174"/>
            <a:ext cx="5120640" cy="1476375"/>
          </a:xfrm>
        </p:spPr>
        <p:txBody>
          <a:bodyPr anchor="b" anchorCtr="0">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Freeform 7"/>
          <p:cNvSpPr>
            <a:spLocks noChangeAspect="1" noEditPoints="1"/>
          </p:cNvSpPr>
          <p:nvPr/>
        </p:nvSpPr>
        <p:spPr bwMode="auto">
          <a:xfrm>
            <a:off x="34289" y="136641"/>
            <a:ext cx="3326149" cy="6721359"/>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Title 11"/>
          <p:cNvSpPr>
            <a:spLocks noGrp="1"/>
          </p:cNvSpPr>
          <p:nvPr>
            <p:ph type="title"/>
          </p:nvPr>
        </p:nvSpPr>
        <p:spPr>
          <a:xfrm>
            <a:off x="3733800" y="2895599"/>
            <a:ext cx="5129543" cy="2667001"/>
          </a:xfrm>
        </p:spPr>
        <p:txBody>
          <a:bodyPr anchor="t">
            <a:normAutofit/>
          </a:bodyPr>
          <a:lstStyle>
            <a:lvl1pPr>
              <a:defRPr kumimoji="0" lang="en-US" sz="4000" b="0" i="0" u="none" strike="noStrike" kern="1200" cap="all" spc="0" normalizeH="0" baseline="0" noProof="0" dirty="0" smtClean="0">
                <a:ln>
                  <a:noFill/>
                </a:ln>
                <a:solidFill>
                  <a:schemeClr val="tx2"/>
                </a:solidFill>
                <a:effectLst/>
                <a:uLnTx/>
                <a:uFillTx/>
                <a:latin typeface="+mj-lt"/>
                <a:ea typeface="+mj-ea"/>
                <a:cs typeface="Tunga" pitchFamily="2"/>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4A21FFA-77BD-4229-A612-F6D82894B684}" type="datetimeFigureOut">
              <a:rPr lang="fr-FR" smtClean="0"/>
              <a:t>11/04/2013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AF029AB-A0BD-452C-B3B0-AA90AD0B4DC3}" type="slidenum">
              <a:rPr lang="fr-FR" smtClean="0"/>
              <a:t>‹#›</a:t>
            </a:fld>
            <a:endParaRPr lang="fr-FR"/>
          </a:p>
        </p:txBody>
      </p:sp>
      <p:sp>
        <p:nvSpPr>
          <p:cNvPr id="9"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2" name="Content Placeholder 11"/>
          <p:cNvSpPr>
            <a:spLocks noGrp="1"/>
          </p:cNvSpPr>
          <p:nvPr>
            <p:ph sz="quarter" idx="13"/>
          </p:nvPr>
        </p:nvSpPr>
        <p:spPr>
          <a:xfrm>
            <a:off x="27622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1"/>
          <p:cNvSpPr>
            <a:spLocks noGrp="1"/>
          </p:cNvSpPr>
          <p:nvPr>
            <p:ph sz="quarter" idx="14"/>
          </p:nvPr>
        </p:nvSpPr>
        <p:spPr>
          <a:xfrm>
            <a:off x="461581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F4A21FFA-77BD-4229-A612-F6D82894B684}" type="datetimeFigureOut">
              <a:rPr lang="fr-FR" smtClean="0"/>
              <a:t>11/04/2013</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0AF029AB-A0BD-452C-B3B0-AA90AD0B4DC3}" type="slidenum">
              <a:rPr lang="fr-FR" smtClean="0"/>
              <a:t>‹#›</a:t>
            </a:fld>
            <a:endParaRPr lang="fr-FR"/>
          </a:p>
        </p:txBody>
      </p:sp>
      <p:sp>
        <p:nvSpPr>
          <p:cNvPr id="1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4" name="Content Placeholder 11"/>
          <p:cNvSpPr>
            <a:spLocks noGrp="1"/>
          </p:cNvSpPr>
          <p:nvPr>
            <p:ph sz="quarter" idx="13"/>
          </p:nvPr>
        </p:nvSpPr>
        <p:spPr>
          <a:xfrm>
            <a:off x="27622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1"/>
          <p:cNvSpPr>
            <a:spLocks noGrp="1"/>
          </p:cNvSpPr>
          <p:nvPr>
            <p:ph sz="quarter" idx="14"/>
          </p:nvPr>
        </p:nvSpPr>
        <p:spPr>
          <a:xfrm>
            <a:off x="461581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0" name="Text Placeholder 3"/>
          <p:cNvSpPr>
            <a:spLocks noGrp="1"/>
          </p:cNvSpPr>
          <p:nvPr>
            <p:ph type="body" sz="half" idx="2"/>
          </p:nvPr>
        </p:nvSpPr>
        <p:spPr>
          <a:xfrm>
            <a:off x="276225" y="1298448"/>
            <a:ext cx="4248150" cy="509587"/>
          </a:xfrm>
        </p:spPr>
        <p:txBody>
          <a:bodyPr anchor="ctr">
            <a:normAutofit/>
          </a:bodyP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15815" y="1298448"/>
            <a:ext cx="4248150" cy="509587"/>
          </a:xfrm>
        </p:spPr>
        <p:txBody>
          <a:bodyPr anchor="ctr">
            <a:normAutofit/>
          </a:bodyP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solidFill>
              </a:defRPr>
            </a:lvl1pPr>
          </a:lstStyle>
          <a:p>
            <a:fld id="{F4A21FFA-77BD-4229-A612-F6D82894B684}" type="datetimeFigureOut">
              <a:rPr lang="fr-FR" smtClean="0"/>
              <a:t>11/04/2013</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0AF029AB-A0BD-452C-B3B0-AA90AD0B4DC3}" type="slidenum">
              <a:rPr lang="fr-FR" smtClean="0"/>
              <a:t>‹#›</a:t>
            </a:fld>
            <a:endParaRPr lang="fr-FR"/>
          </a:p>
        </p:txBody>
      </p:sp>
      <p:sp>
        <p:nvSpPr>
          <p:cNvPr id="17"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A21FFA-77BD-4229-A612-F6D82894B684}" type="datetimeFigureOut">
              <a:rPr lang="fr-FR" smtClean="0"/>
              <a:t>11/04/2013</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0AF029AB-A0BD-452C-B3B0-AA90AD0B4DC3}" type="slidenum">
              <a:rPr lang="fr-FR" smtClean="0"/>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lvl1pPr>
              <a:defRPr>
                <a:solidFill>
                  <a:schemeClr val="bg2"/>
                </a:solidFill>
              </a:defRPr>
            </a:lvl1pPr>
          </a:lstStyle>
          <a:p>
            <a:fld id="{F4A21FFA-77BD-4229-A612-F6D82894B684}" type="datetimeFigureOut">
              <a:rPr lang="fr-FR" smtClean="0"/>
              <a:t>11/04/2013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AF029AB-A0BD-452C-B3B0-AA90AD0B4DC3}" type="slidenum">
              <a:rPr lang="fr-FR" smtClean="0"/>
              <a:t>‹#›</a:t>
            </a:fld>
            <a:endParaRPr lang="fr-FR"/>
          </a:p>
        </p:txBody>
      </p:sp>
      <p:sp>
        <p:nvSpPr>
          <p:cNvPr id="9" name="Title Placeholder 1"/>
          <p:cNvSpPr>
            <a:spLocks noGrp="1"/>
          </p:cNvSpPr>
          <p:nvPr>
            <p:ph type="title"/>
          </p:nvPr>
        </p:nvSpPr>
        <p:spPr>
          <a:xfrm>
            <a:off x="276225" y="228601"/>
            <a:ext cx="2834640" cy="1298448"/>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10" name="Content Placeholder 11"/>
          <p:cNvSpPr>
            <a:spLocks noGrp="1"/>
          </p:cNvSpPr>
          <p:nvPr>
            <p:ph sz="quarter" idx="14"/>
          </p:nvPr>
        </p:nvSpPr>
        <p:spPr>
          <a:xfrm>
            <a:off x="3775935" y="533400"/>
            <a:ext cx="5063266" cy="5702808"/>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276224" y="1539240"/>
            <a:ext cx="2834640" cy="4709160"/>
          </a:xfrm>
        </p:spPr>
        <p:txBody>
          <a:bodyPr>
            <a:normAutofit/>
          </a:bodyPr>
          <a:lstStyle>
            <a:lvl1pPr marL="0" indent="0">
              <a:buNone/>
              <a:defRPr lang="en-US" sz="1600" b="0" i="0" kern="1200" cap="none" spc="30" baseline="0" dirty="0" smtClean="0">
                <a:solidFill>
                  <a:schemeClr val="bg2"/>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Rectangle 12"/>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409950" y="0"/>
            <a:ext cx="5734050" cy="685800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lstStyle>
          <a:p>
            <a:fld id="{F4A21FFA-77BD-4229-A612-F6D82894B684}" type="datetimeFigureOut">
              <a:rPr lang="fr-FR" smtClean="0"/>
              <a:t>11/04/2013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AF029AB-A0BD-452C-B3B0-AA90AD0B4DC3}" type="slidenum">
              <a:rPr lang="fr-FR" smtClean="0"/>
              <a:t>‹#›</a:t>
            </a:fld>
            <a:endParaRPr lang="fr-FR"/>
          </a:p>
        </p:txBody>
      </p:sp>
      <p:sp>
        <p:nvSpPr>
          <p:cNvPr id="21" name="Title Placeholder 1"/>
          <p:cNvSpPr>
            <a:spLocks noGrp="1"/>
          </p:cNvSpPr>
          <p:nvPr>
            <p:ph type="title"/>
          </p:nvPr>
        </p:nvSpPr>
        <p:spPr>
          <a:xfrm>
            <a:off x="276224" y="228600"/>
            <a:ext cx="2834640" cy="1295399"/>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25" name="Text Placeholder 24"/>
          <p:cNvSpPr>
            <a:spLocks noGrp="1"/>
          </p:cNvSpPr>
          <p:nvPr>
            <p:ph type="body" sz="quarter" idx="13"/>
          </p:nvPr>
        </p:nvSpPr>
        <p:spPr>
          <a:xfrm>
            <a:off x="274320" y="1536192"/>
            <a:ext cx="2834640" cy="4712208"/>
          </a:xfrm>
        </p:spPr>
        <p:txBody>
          <a:bodyPr>
            <a:normAutofit/>
          </a:bodyPr>
          <a:lstStyle>
            <a:lvl1pPr marL="0" indent="0">
              <a:buNone/>
              <a:defRPr sz="1600">
                <a:solidFill>
                  <a:schemeClr val="bg2"/>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76225" y="1295400"/>
            <a:ext cx="8591550" cy="49339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6225" y="6429375"/>
            <a:ext cx="2133600" cy="292100"/>
          </a:xfrm>
          <a:prstGeom prst="rect">
            <a:avLst/>
          </a:prstGeom>
        </p:spPr>
        <p:txBody>
          <a:bodyPr vert="horz" lIns="91440" tIns="45720" rIns="91440" bIns="45720" rtlCol="0" anchor="ctr">
            <a:normAutofit/>
          </a:bodyPr>
          <a:lstStyle>
            <a:lvl1pPr algn="l">
              <a:defRPr sz="1050" b="1">
                <a:solidFill>
                  <a:schemeClr val="tx2"/>
                </a:solidFill>
              </a:defRPr>
            </a:lvl1pPr>
          </a:lstStyle>
          <a:p>
            <a:fld id="{F4A21FFA-77BD-4229-A612-F6D82894B684}" type="datetimeFigureOut">
              <a:rPr lang="fr-FR" smtClean="0"/>
              <a:t>11/04/2013</a:t>
            </a:fld>
            <a:endParaRPr lang="fr-FR"/>
          </a:p>
        </p:txBody>
      </p:sp>
      <p:sp>
        <p:nvSpPr>
          <p:cNvPr id="5" name="Footer Placeholder 4"/>
          <p:cNvSpPr>
            <a:spLocks noGrp="1"/>
          </p:cNvSpPr>
          <p:nvPr>
            <p:ph type="ftr" sz="quarter" idx="3"/>
          </p:nvPr>
        </p:nvSpPr>
        <p:spPr>
          <a:xfrm>
            <a:off x="3743324" y="6429375"/>
            <a:ext cx="4086225" cy="292100"/>
          </a:xfrm>
          <a:prstGeom prst="rect">
            <a:avLst/>
          </a:prstGeom>
        </p:spPr>
        <p:txBody>
          <a:bodyPr vert="horz" lIns="91440" tIns="45720" rIns="91440" bIns="45720" rtlCol="0" anchor="ctr">
            <a:normAutofit/>
          </a:bodyPr>
          <a:lstStyle>
            <a:lvl1pPr algn="l">
              <a:defRPr sz="1050" b="1">
                <a:solidFill>
                  <a:schemeClr val="tx2"/>
                </a:solidFill>
              </a:defRPr>
            </a:lvl1pPr>
          </a:lstStyle>
          <a:p>
            <a:endParaRPr lang="fr-FR"/>
          </a:p>
        </p:txBody>
      </p:sp>
      <p:sp>
        <p:nvSpPr>
          <p:cNvPr id="6" name="Slide Number Placeholder 5"/>
          <p:cNvSpPr>
            <a:spLocks noGrp="1"/>
          </p:cNvSpPr>
          <p:nvPr>
            <p:ph type="sldNum" sz="quarter" idx="4"/>
          </p:nvPr>
        </p:nvSpPr>
        <p:spPr>
          <a:xfrm>
            <a:off x="7991475" y="6429375"/>
            <a:ext cx="876300" cy="292100"/>
          </a:xfrm>
          <a:prstGeom prst="rect">
            <a:avLst/>
          </a:prstGeom>
        </p:spPr>
        <p:txBody>
          <a:bodyPr vert="horz" lIns="91440" tIns="45720" rIns="91440" bIns="45720" rtlCol="0" anchor="ctr">
            <a:normAutofit/>
          </a:bodyPr>
          <a:lstStyle>
            <a:lvl1pPr algn="r">
              <a:defRPr sz="1600" b="1">
                <a:solidFill>
                  <a:schemeClr val="tx2"/>
                </a:solidFill>
              </a:defRPr>
            </a:lvl1pPr>
          </a:lstStyle>
          <a:p>
            <a:fld id="{0AF029AB-A0BD-452C-B3B0-AA90AD0B4DC3}" type="slidenum">
              <a:rPr lang="fr-FR" smtClean="0"/>
              <a:t>‹#›</a:t>
            </a:fld>
            <a:endParaRPr lang="fr-F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p:titleStyle>
    <p:body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google.com/url?sa=i&amp;rct=j&amp;q=Renoir's+famous+Painting&amp;source=images&amp;cd=&amp;cad=rja&amp;docid=HrapfZpAI2EP6M&amp;tbnid=qek5JFYLpaRiYM:&amp;ved=0CAUQjRw&amp;url=http://joannao.blogspot.com/2011/01/simone-signoret-in-casque-dor.html&amp;ei=S_diUY6UJaa50QHUzoHoAQ&amp;bvm=bv.44770516,d.dmg&amp;psig=AFQjCNGZtfO6CHKy6uYB3c3uySH437VeIQ&amp;ust=1365526563491709"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en.wikipedia.org/wiki/File:Pierre-Auguste_Renoir,_La_loge_(The_Theater_Box).jp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en.wikipedia.org/wiki/File:Auguste_Renoir_-_La_Balan%C3%A7oire.jpg"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en.wikipedia.org/wiki/File:Renoir_-_The_Two_Sisters,_On_the_Terrace.jp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google.com/url?sa=i&amp;rct=j&amp;q=Famous+Renoir+Paintings&amp;source=images&amp;cd=&amp;cad=rja&amp;docid=9lyzk44f9bs_aM&amp;tbnid=Gwq0UfICNVxpBM:&amp;ved=0CAUQjRw&amp;url=http://totallyhistory.com/pierre-auguste-renoir-famous-paintings/&amp;ei=KEVkUfaTGsTB4AOE0YHoDA&amp;bvm=bv.44990110,d.dmg&amp;psig=AFQjCNG3Ga6_4QKfVFERaUYJCFAbuOnLsw&amp;ust=1365611837873690"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www.google.com/url?sa=i&amp;rct=j&amp;q=Famous+Renoir+Paintings&amp;source=images&amp;cd=&amp;cad=rja&amp;docid=Sn0EipXb0eQLyM&amp;tbnid=s5eZahrYsXOAVM:&amp;ved=0CAUQjRw&amp;url=http://foxpudding.wordpress.com/2011/05/05/pierre-auguste-renoir-ii/&amp;ei=y0VkUey8IObc4APthYDACA&amp;bvm=bv.44990110,d.dmg&amp;psig=AFQjCNG3Ga6_4QKfVFERaUYJCFAbuOnLsw&amp;ust=1365611837873690"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renoirgallery.com/gallery.as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www.google.com/url?sa=i&amp;rct=j&amp;q=Renoir+Paintings&amp;source=images&amp;cd=&amp;cad=rja&amp;docid=IIyz8DpVF6S_jM&amp;tbnid=s0SGWxRwg76j0M:&amp;ved=0CAUQjRw&amp;url=http://www.renoirgallery.com/gallery.asp?id=91&amp;ei=JUdkUdbTG4PD4AOdhICADA&amp;bvm=bv.44990110,d.dmg&amp;psig=AFQjCNEfCIDvPwPQ78SW-WCpxMRYlFJNuQ&amp;ust=1365612654697447"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upload.wikimedia.org/wikipedia/commons/f/f8/Eleanor_Holding_a_Shell.jpg"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www.google.com/url?sa=i&amp;rct=j&amp;q=american+impressionist+paintings&amp;source=images&amp;cd=&amp;cad=rja&amp;docid=0wM3Wjaot75kTM&amp;tbnid=bZF21f7egg5mlM:&amp;ved=0CAUQjRw&amp;url=http://www.tuttartpitturasculturapoesiamusica.com/2012/09/Diane-Leonard.html&amp;ei=mZRlUZ7MNtG-4AOr3IEI&amp;bvm=bv.44990110,d.dmg&amp;psig=AFQjCNHeSnoPRuHAPv23byDSRsU6tps9yQ&amp;ust=1365698068382093"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url?sa=i&amp;rct=j&amp;q=impressionist+painting&amp;source=images&amp;cd=&amp;cad=rja&amp;docid=WeTTkTfbELmsFM&amp;tbnid=aGGh01YClRQLpM:&amp;ved=0CAUQjRw&amp;url=http://daniellehelvie-juarez.blogspot.com/&amp;ei=4lxcUdWtJcmC0QHMuICICQ&amp;bvm=bv.44697112,d.dmg&amp;psig=AFQjCNEPrMgxXtL9O8AsUGjKmuHkqCnxuA&amp;ust=1365093942209232"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url?sa=i&amp;rct=j&amp;q=impressionist+painting&amp;source=images&amp;cd=&amp;cad=rja&amp;docid=2BAgypMU9eafKM&amp;tbnid=8u3HlpCAyQBt-M:&amp;ved=0CAUQjRw&amp;url=http://www.artyfactory.com/art_appreciation/art_movements/impressionism.htm&amp;ei=xlxcUbygE4qB0AHe3oCIBQ&amp;bvm=bv.44697112,d.dmg&amp;psig=AFQjCNEPrMgxXtL9O8AsUGjKmuHkqCnxuA&amp;ust=1365093942209232"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google.com/url?sa=i&amp;rct=j&amp;q=impressionist+painting&amp;source=images&amp;cd=&amp;cad=rja&amp;docid=-FsTHfB2dwFtMM&amp;tbnid=_WOztE4-WuNbCM:&amp;ved=0CAUQjRw&amp;url=http://entertainment.howstuffworks.com/arts/artwork/impressionism.htm&amp;ei=U11cUcPFOcHN0gGbioHwBA&amp;bvm=bv.44697112,d.dmg&amp;psig=AFQjCNEPrMgxXtL9O8AsUGjKmuHkqCnxuA&amp;ust=1365093942209232"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google.com/url?sa=i&amp;rct=j&amp;q=famous+impressionist+paintings&amp;source=images&amp;cd=&amp;cad=rja&amp;docid=8Q_tGB9FrnSsJM&amp;tbnid=iMIFKmYqLBrG2M:&amp;ved=0CAUQjRw&amp;url=http://www.canadatop.com/article/Renoir&amp;ei=IatdUaDnL6jC4APqpICgDg&amp;bvm=bv.44770516,d.dmg&amp;psig=AFQjCNFRfEK8NYafxH-rhvFfeQ4RpBBHyg&amp;ust=1365179040126898"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829735" y="5873070"/>
            <a:ext cx="2819400" cy="533400"/>
          </a:xfrm>
        </p:spPr>
        <p:txBody>
          <a:bodyPr>
            <a:normAutofit/>
          </a:bodyPr>
          <a:lstStyle/>
          <a:p>
            <a:r>
              <a:rPr lang="en-US" sz="2600" dirty="0" smtClean="0">
                <a:latin typeface="Bernard MT Condensed" pitchFamily="18" charset="0"/>
              </a:rPr>
              <a:t>By: Paula Ribeiro</a:t>
            </a:r>
            <a:endParaRPr lang="fr-FR" sz="2600" dirty="0">
              <a:latin typeface="Bernard MT Condensed" pitchFamily="18" charset="0"/>
            </a:endParaRPr>
          </a:p>
        </p:txBody>
      </p:sp>
      <p:sp>
        <p:nvSpPr>
          <p:cNvPr id="2" name="Title 1"/>
          <p:cNvSpPr>
            <a:spLocks noGrp="1"/>
          </p:cNvSpPr>
          <p:nvPr>
            <p:ph type="title"/>
          </p:nvPr>
        </p:nvSpPr>
        <p:spPr>
          <a:xfrm>
            <a:off x="3733800" y="609600"/>
            <a:ext cx="5120640" cy="2304288"/>
          </a:xfrm>
          <a:solidFill>
            <a:schemeClr val="accent2"/>
          </a:solidFill>
        </p:spPr>
        <p:txBody>
          <a:bodyPr>
            <a:normAutofit/>
          </a:bodyPr>
          <a:lstStyle/>
          <a:p>
            <a:r>
              <a:rPr lang="en-US" sz="6600" dirty="0" smtClean="0">
                <a:solidFill>
                  <a:schemeClr val="bg1"/>
                </a:solidFill>
                <a:latin typeface="Bernard MT Condensed" pitchFamily="18" charset="0"/>
              </a:rPr>
              <a:t>FRENCH IMPRESSIONISM</a:t>
            </a:r>
            <a:endParaRPr lang="fr-FR" sz="6600" dirty="0">
              <a:solidFill>
                <a:schemeClr val="bg1"/>
              </a:solidFill>
              <a:latin typeface="Bernard MT Condensed"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764292">
            <a:off x="4890420" y="3196142"/>
            <a:ext cx="2546579" cy="2073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31597">
            <a:off x="7343804" y="3337176"/>
            <a:ext cx="1295400" cy="2450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descr="http://upload.wikimedia.org/wikipedia/commons/thumb/4/44/Pierre-Auguste_Renoir_-_In_the_Garden.jpg/92px-Pierre-Auguste_Renoir_-_In_the_Gard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30375">
            <a:off x="3703795" y="3062961"/>
            <a:ext cx="1379642" cy="249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3476164"/>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12420" y="5715000"/>
            <a:ext cx="8595360" cy="673608"/>
          </a:xfrm>
        </p:spPr>
        <p:txBody>
          <a:bodyPr>
            <a:normAutofit/>
          </a:bodyPr>
          <a:lstStyle/>
          <a:p>
            <a:pPr marL="0" indent="0" algn="ctr">
              <a:buNone/>
            </a:pPr>
            <a:r>
              <a:rPr lang="en-US" sz="2800" i="1" dirty="0" smtClean="0">
                <a:latin typeface="Bernard MT Condensed" pitchFamily="18" charset="0"/>
              </a:rPr>
              <a:t>The Star </a:t>
            </a:r>
            <a:r>
              <a:rPr lang="en-US" sz="2800" dirty="0" smtClean="0">
                <a:latin typeface="Bernard MT Condensed" pitchFamily="18" charset="0"/>
              </a:rPr>
              <a:t>- Edgar Degas </a:t>
            </a:r>
            <a:endParaRPr lang="fr-FR" sz="2800" dirty="0">
              <a:latin typeface="Bernard MT Condensed" pitchFamily="18" charset="0"/>
            </a:endParaRPr>
          </a:p>
        </p:txBody>
      </p:sp>
      <p:pic>
        <p:nvPicPr>
          <p:cNvPr id="2050" name="Picture 2" descr="http://www.home-designing.com/wp-content/uploads/2008/11/degasetoi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29491"/>
            <a:ext cx="7848600" cy="52093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5273642"/>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181600" y="5105400"/>
            <a:ext cx="1905000" cy="485775"/>
          </a:xfrm>
        </p:spPr>
        <p:txBody>
          <a:bodyPr/>
          <a:lstStyle/>
          <a:p>
            <a:pPr algn="ctr"/>
            <a:r>
              <a:rPr lang="en-US" dirty="0" smtClean="0">
                <a:latin typeface="Bernard MT Condensed" pitchFamily="18" charset="0"/>
              </a:rPr>
              <a:t>1841-1919</a:t>
            </a:r>
            <a:endParaRPr lang="fr-FR" dirty="0">
              <a:latin typeface="Bernard MT Condensed" pitchFamily="18" charset="0"/>
            </a:endParaRPr>
          </a:p>
        </p:txBody>
      </p:sp>
      <p:sp>
        <p:nvSpPr>
          <p:cNvPr id="3" name="Title 2"/>
          <p:cNvSpPr>
            <a:spLocks noGrp="1"/>
          </p:cNvSpPr>
          <p:nvPr>
            <p:ph type="title"/>
          </p:nvPr>
        </p:nvSpPr>
        <p:spPr>
          <a:xfrm>
            <a:off x="3657600" y="457200"/>
            <a:ext cx="5129543" cy="4419600"/>
          </a:xfrm>
        </p:spPr>
        <p:txBody>
          <a:bodyPr>
            <a:noAutofit/>
          </a:bodyPr>
          <a:lstStyle/>
          <a:p>
            <a:pPr algn="ctr"/>
            <a:r>
              <a:rPr lang="en-US" sz="9600" u="sng" dirty="0" smtClean="0">
                <a:latin typeface="Bernard MT Condensed" pitchFamily="18" charset="0"/>
              </a:rPr>
              <a:t>Pierre- Auguste Renoir</a:t>
            </a:r>
            <a:endParaRPr lang="fr-FR" sz="9600" u="sng" dirty="0">
              <a:latin typeface="Bernard MT Condensed" pitchFamily="18" charset="0"/>
            </a:endParaRPr>
          </a:p>
        </p:txBody>
      </p:sp>
    </p:spTree>
    <p:extLst>
      <p:ext uri="{BB962C8B-B14F-4D97-AF65-F5344CB8AC3E}">
        <p14:creationId xmlns:p14="http://schemas.microsoft.com/office/powerpoint/2010/main" val="402032117"/>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05200" cy="6844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038600" y="152400"/>
            <a:ext cx="4400550" cy="568037"/>
          </a:xfrm>
        </p:spPr>
        <p:txBody>
          <a:bodyPr>
            <a:noAutofit/>
          </a:bodyPr>
          <a:lstStyle/>
          <a:p>
            <a:pPr algn="ctr"/>
            <a:r>
              <a:rPr lang="en-US" sz="3000" u="sng" dirty="0" smtClean="0">
                <a:solidFill>
                  <a:schemeClr val="accent2"/>
                </a:solidFill>
                <a:latin typeface="Bernard MT Condensed" pitchFamily="18" charset="0"/>
              </a:rPr>
              <a:t>About Pierre-Auguste Renoir</a:t>
            </a:r>
            <a:endParaRPr lang="fr-FR" sz="3000" u="sng" dirty="0">
              <a:solidFill>
                <a:schemeClr val="accent2"/>
              </a:solidFill>
              <a:latin typeface="Bernard MT Condensed" pitchFamily="18" charset="0"/>
            </a:endParaRPr>
          </a:p>
        </p:txBody>
      </p:sp>
      <p:sp>
        <p:nvSpPr>
          <p:cNvPr id="3" name="Content Placeholder 2"/>
          <p:cNvSpPr>
            <a:spLocks noGrp="1"/>
          </p:cNvSpPr>
          <p:nvPr>
            <p:ph sz="quarter" idx="13"/>
          </p:nvPr>
        </p:nvSpPr>
        <p:spPr>
          <a:xfrm>
            <a:off x="3505200" y="838200"/>
            <a:ext cx="5257800" cy="5715000"/>
          </a:xfrm>
        </p:spPr>
        <p:txBody>
          <a:bodyPr>
            <a:normAutofit fontScale="92500" lnSpcReduction="10000"/>
          </a:bodyPr>
          <a:lstStyle/>
          <a:p>
            <a:pPr algn="ctr"/>
            <a:r>
              <a:rPr lang="en-US" dirty="0" smtClean="0">
                <a:solidFill>
                  <a:schemeClr val="accent2"/>
                </a:solidFill>
                <a:latin typeface="Bernard MT Condensed" pitchFamily="18" charset="0"/>
              </a:rPr>
              <a:t>Pierre-Auguste Renoir was born on February 25</a:t>
            </a:r>
            <a:r>
              <a:rPr lang="en-US" baseline="30000" dirty="0" smtClean="0">
                <a:solidFill>
                  <a:schemeClr val="accent2"/>
                </a:solidFill>
                <a:latin typeface="Bernard MT Condensed" pitchFamily="18" charset="0"/>
              </a:rPr>
              <a:t>th</a:t>
            </a:r>
            <a:r>
              <a:rPr lang="en-US" dirty="0" smtClean="0">
                <a:solidFill>
                  <a:schemeClr val="accent2"/>
                </a:solidFill>
                <a:latin typeface="Bernard MT Condensed" pitchFamily="18" charset="0"/>
              </a:rPr>
              <a:t>, 1841 in Limoges, France. </a:t>
            </a:r>
          </a:p>
          <a:p>
            <a:pPr algn="ctr"/>
            <a:endParaRPr lang="en-US" dirty="0" smtClean="0">
              <a:solidFill>
                <a:schemeClr val="accent2"/>
              </a:solidFill>
              <a:latin typeface="Bernard MT Condensed" pitchFamily="18" charset="0"/>
            </a:endParaRPr>
          </a:p>
          <a:p>
            <a:pPr marL="342900" indent="-342900" algn="ctr"/>
            <a:r>
              <a:rPr lang="en-US" dirty="0" smtClean="0">
                <a:solidFill>
                  <a:schemeClr val="accent2"/>
                </a:solidFill>
                <a:latin typeface="Bernard MT Condensed" pitchFamily="18" charset="0"/>
              </a:rPr>
              <a:t>As a boy Renoir worked in a porcelain factory where his talent led him to be chose to paint on fine china. He also painted for overseas missionaries and decorated fans before he even went to an arte school.</a:t>
            </a:r>
          </a:p>
          <a:p>
            <a:pPr marL="342900" indent="-342900" algn="ctr"/>
            <a:endParaRPr lang="en-US" dirty="0">
              <a:solidFill>
                <a:schemeClr val="accent2"/>
              </a:solidFill>
              <a:latin typeface="Bernard MT Condensed" pitchFamily="18" charset="0"/>
            </a:endParaRPr>
          </a:p>
          <a:p>
            <a:pPr marL="342900" indent="-342900" algn="ctr"/>
            <a:r>
              <a:rPr lang="en-US" dirty="0" smtClean="0">
                <a:solidFill>
                  <a:schemeClr val="accent2"/>
                </a:solidFill>
                <a:latin typeface="Bernard MT Condensed" pitchFamily="18" charset="0"/>
              </a:rPr>
              <a:t>In 1862 Renoir began studying art, and he met Alfred Sisley, Frédéric Bazille and Claude Monet. He did not have the money to pay for paint during that time, yet he still managed to paint.</a:t>
            </a:r>
            <a:endParaRPr lang="en-US" dirty="0">
              <a:solidFill>
                <a:schemeClr val="accent2"/>
              </a:solidFill>
              <a:latin typeface="Bernard MT Condensed" pitchFamily="18" charset="0"/>
            </a:endParaRPr>
          </a:p>
          <a:p>
            <a:pPr marL="0" indent="0" algn="ctr">
              <a:buNone/>
            </a:pPr>
            <a:endParaRPr lang="en-US" dirty="0" smtClean="0">
              <a:solidFill>
                <a:schemeClr val="accent2"/>
              </a:solidFill>
              <a:latin typeface="Bernard MT Condensed" pitchFamily="18" charset="0"/>
            </a:endParaRPr>
          </a:p>
          <a:p>
            <a:pPr algn="ctr"/>
            <a:r>
              <a:rPr lang="en-US" dirty="0" smtClean="0">
                <a:solidFill>
                  <a:schemeClr val="accent2"/>
                </a:solidFill>
                <a:latin typeface="Bernard MT Condensed" pitchFamily="18" charset="0"/>
              </a:rPr>
              <a:t>Auguste Renoir was a French artist who was one of the leading painters in the development of the Impressionist style.</a:t>
            </a:r>
            <a:endParaRPr lang="fr-FR" dirty="0">
              <a:solidFill>
                <a:schemeClr val="accent2"/>
              </a:solidFill>
              <a:latin typeface="Bernard MT Condensed" pitchFamily="18" charset="0"/>
            </a:endParaRPr>
          </a:p>
        </p:txBody>
      </p:sp>
    </p:spTree>
    <p:extLst>
      <p:ext uri="{BB962C8B-B14F-4D97-AF65-F5344CB8AC3E}">
        <p14:creationId xmlns:p14="http://schemas.microsoft.com/office/powerpoint/2010/main" val="59274236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76225" y="0"/>
            <a:ext cx="8591550" cy="685801"/>
          </a:xfrm>
        </p:spPr>
        <p:txBody>
          <a:bodyPr/>
          <a:lstStyle/>
          <a:p>
            <a:pPr algn="ctr"/>
            <a:r>
              <a:rPr lang="en-US" u="sng" dirty="0" smtClean="0">
                <a:solidFill>
                  <a:schemeClr val="bg1"/>
                </a:solidFill>
                <a:latin typeface="Bernard MT Condensed" pitchFamily="18" charset="0"/>
              </a:rPr>
              <a:t>Renoir’s Life</a:t>
            </a:r>
            <a:endParaRPr lang="fr-FR" u="sng" dirty="0">
              <a:solidFill>
                <a:schemeClr val="bg1"/>
              </a:solidFill>
              <a:latin typeface="Bernard MT Condensed" pitchFamily="18" charset="0"/>
            </a:endParaRPr>
          </a:p>
        </p:txBody>
      </p:sp>
      <p:sp>
        <p:nvSpPr>
          <p:cNvPr id="3" name="Content Placeholder 2"/>
          <p:cNvSpPr>
            <a:spLocks noGrp="1"/>
          </p:cNvSpPr>
          <p:nvPr>
            <p:ph sz="quarter" idx="13"/>
          </p:nvPr>
        </p:nvSpPr>
        <p:spPr>
          <a:xfrm>
            <a:off x="274320" y="914400"/>
            <a:ext cx="8595360" cy="5638800"/>
          </a:xfrm>
        </p:spPr>
        <p:txBody>
          <a:bodyPr>
            <a:normAutofit lnSpcReduction="10000"/>
          </a:bodyPr>
          <a:lstStyle/>
          <a:p>
            <a:pPr algn="ctr"/>
            <a:r>
              <a:rPr lang="en-US" sz="2600" dirty="0" smtClean="0">
                <a:solidFill>
                  <a:schemeClr val="bg1"/>
                </a:solidFill>
                <a:latin typeface="Bernard MT Condensed" pitchFamily="18" charset="0"/>
              </a:rPr>
              <a:t>Renoir’s paintings were first exhibited in the Paris Salon in 1864, but his recognition did not come for another 10 years, due to the turmoil of the Franco-Prussian War.</a:t>
            </a:r>
          </a:p>
          <a:p>
            <a:pPr algn="ctr"/>
            <a:endParaRPr lang="en-US" sz="2600" dirty="0">
              <a:solidFill>
                <a:schemeClr val="bg1"/>
              </a:solidFill>
              <a:latin typeface="Bernard MT Condensed" pitchFamily="18" charset="0"/>
            </a:endParaRPr>
          </a:p>
          <a:p>
            <a:pPr algn="ctr"/>
            <a:r>
              <a:rPr lang="en-US" sz="2600" dirty="0" smtClean="0">
                <a:solidFill>
                  <a:schemeClr val="bg1"/>
                </a:solidFill>
                <a:latin typeface="Bernard MT Condensed" pitchFamily="18" charset="0"/>
              </a:rPr>
              <a:t>In the first Impressionist Exhibition in 1874, six of Renoir’s paintings were there. And two were shown in London as well that same year.</a:t>
            </a:r>
          </a:p>
          <a:p>
            <a:pPr marL="0" indent="0" algn="ctr">
              <a:buNone/>
            </a:pPr>
            <a:endParaRPr lang="en-US" sz="2600" dirty="0">
              <a:solidFill>
                <a:schemeClr val="bg1"/>
              </a:solidFill>
              <a:latin typeface="Bernard MT Condensed" pitchFamily="18" charset="0"/>
            </a:endParaRPr>
          </a:p>
          <a:p>
            <a:pPr algn="ctr"/>
            <a:r>
              <a:rPr lang="en-US" sz="2600" dirty="0" smtClean="0">
                <a:solidFill>
                  <a:schemeClr val="bg1"/>
                </a:solidFill>
                <a:latin typeface="Bernard MT Condensed" pitchFamily="18" charset="0"/>
              </a:rPr>
              <a:t>Renoir was a celebrator of beauty and especially feminine sensuality. </a:t>
            </a:r>
          </a:p>
          <a:p>
            <a:pPr algn="ctr"/>
            <a:endParaRPr lang="en-US" sz="2600" dirty="0">
              <a:solidFill>
                <a:schemeClr val="bg1"/>
              </a:solidFill>
              <a:latin typeface="Bernard MT Condensed" pitchFamily="18" charset="0"/>
            </a:endParaRPr>
          </a:p>
          <a:p>
            <a:pPr algn="ctr"/>
            <a:r>
              <a:rPr lang="en-US" sz="2600" dirty="0" smtClean="0">
                <a:solidFill>
                  <a:schemeClr val="bg1"/>
                </a:solidFill>
                <a:latin typeface="Bernard MT Condensed" pitchFamily="18" charset="0"/>
              </a:rPr>
              <a:t>Renoir spent a lot of time traveling and painting, he painted 15 painting in one month while in Guernsey and he painted ta portrait of Richard Wagner in just thirty-five minutes.</a:t>
            </a:r>
            <a:endParaRPr lang="fr-FR" sz="2600" dirty="0">
              <a:solidFill>
                <a:schemeClr val="bg1"/>
              </a:solidFill>
              <a:latin typeface="Bernard MT Condensed" pitchFamily="18" charset="0"/>
            </a:endParaRPr>
          </a:p>
        </p:txBody>
      </p:sp>
    </p:spTree>
    <p:extLst>
      <p:ext uri="{BB962C8B-B14F-4D97-AF65-F5344CB8AC3E}">
        <p14:creationId xmlns:p14="http://schemas.microsoft.com/office/powerpoint/2010/main" val="3909394006"/>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91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495800" y="152400"/>
            <a:ext cx="4324350" cy="685801"/>
          </a:xfrm>
        </p:spPr>
        <p:txBody>
          <a:bodyPr>
            <a:normAutofit/>
          </a:bodyPr>
          <a:lstStyle/>
          <a:p>
            <a:pPr algn="ctr"/>
            <a:r>
              <a:rPr lang="en-US" u="sng" dirty="0" smtClean="0">
                <a:latin typeface="Bernard MT Condensed" pitchFamily="18" charset="0"/>
              </a:rPr>
              <a:t>Pierre’s Family</a:t>
            </a:r>
            <a:endParaRPr lang="fr-FR" u="sng" dirty="0">
              <a:latin typeface="Bernard MT Condensed" pitchFamily="18" charset="0"/>
            </a:endParaRPr>
          </a:p>
        </p:txBody>
      </p:sp>
      <p:sp>
        <p:nvSpPr>
          <p:cNvPr id="3" name="Content Placeholder 2"/>
          <p:cNvSpPr>
            <a:spLocks noGrp="1"/>
          </p:cNvSpPr>
          <p:nvPr>
            <p:ph sz="quarter" idx="13"/>
          </p:nvPr>
        </p:nvSpPr>
        <p:spPr>
          <a:xfrm>
            <a:off x="4419600" y="990600"/>
            <a:ext cx="4450080" cy="5562600"/>
          </a:xfrm>
        </p:spPr>
        <p:txBody>
          <a:bodyPr>
            <a:normAutofit/>
          </a:bodyPr>
          <a:lstStyle/>
          <a:p>
            <a:pPr algn="ctr"/>
            <a:r>
              <a:rPr lang="en-US" sz="2000" dirty="0" smtClean="0">
                <a:latin typeface="Bernard MT Condensed" pitchFamily="18" charset="0"/>
              </a:rPr>
              <a:t>Pierre married Aline </a:t>
            </a:r>
            <a:r>
              <a:rPr lang="en-US" sz="2000" dirty="0" err="1" smtClean="0">
                <a:latin typeface="Bernard MT Condensed" pitchFamily="18" charset="0"/>
              </a:rPr>
              <a:t>Victorine</a:t>
            </a:r>
            <a:r>
              <a:rPr lang="en-US" sz="2000" dirty="0" smtClean="0">
                <a:latin typeface="Bernard MT Condensed" pitchFamily="18" charset="0"/>
              </a:rPr>
              <a:t> </a:t>
            </a:r>
            <a:r>
              <a:rPr lang="en-US" sz="2000" dirty="0" err="1" smtClean="0">
                <a:latin typeface="Bernard MT Condensed" pitchFamily="18" charset="0"/>
              </a:rPr>
              <a:t>Charigot</a:t>
            </a:r>
            <a:r>
              <a:rPr lang="en-US" sz="2000" dirty="0" smtClean="0">
                <a:latin typeface="Bernard MT Condensed" pitchFamily="18" charset="0"/>
              </a:rPr>
              <a:t> in 1890.</a:t>
            </a:r>
          </a:p>
          <a:p>
            <a:pPr marL="0" indent="0" algn="ctr">
              <a:buNone/>
            </a:pPr>
            <a:endParaRPr lang="en-US" sz="2000" dirty="0" smtClean="0">
              <a:latin typeface="Bernard MT Condensed" pitchFamily="18" charset="0"/>
            </a:endParaRPr>
          </a:p>
          <a:p>
            <a:pPr algn="ctr"/>
            <a:r>
              <a:rPr lang="en-US" sz="2000" dirty="0" smtClean="0">
                <a:latin typeface="Bernard MT Condensed" pitchFamily="18" charset="0"/>
              </a:rPr>
              <a:t>She has been one of his models for his painting </a:t>
            </a:r>
            <a:r>
              <a:rPr lang="en-US" sz="2000" i="1" dirty="0" smtClean="0">
                <a:latin typeface="Bernard MT Condensed" pitchFamily="18" charset="0"/>
              </a:rPr>
              <a:t>Luncheon of the Boating Party</a:t>
            </a:r>
            <a:r>
              <a:rPr lang="en-US" sz="2000" dirty="0" smtClean="0">
                <a:latin typeface="Bernard MT Condensed" pitchFamily="18" charset="0"/>
              </a:rPr>
              <a:t>.</a:t>
            </a:r>
          </a:p>
          <a:p>
            <a:pPr marL="0" indent="0" algn="ctr">
              <a:buNone/>
            </a:pPr>
            <a:endParaRPr lang="en-US" sz="2000" dirty="0">
              <a:latin typeface="Bernard MT Condensed" pitchFamily="18" charset="0"/>
            </a:endParaRPr>
          </a:p>
          <a:p>
            <a:pPr algn="ctr"/>
            <a:r>
              <a:rPr lang="en-US" sz="2000" dirty="0" smtClean="0">
                <a:latin typeface="Bernard MT Condensed" pitchFamily="18" charset="0"/>
              </a:rPr>
              <a:t>He already had a child with Aline named Pierre who was born in 1885.</a:t>
            </a:r>
          </a:p>
          <a:p>
            <a:pPr algn="ctr"/>
            <a:endParaRPr lang="en-US" sz="2000" dirty="0">
              <a:latin typeface="Bernard MT Condensed" pitchFamily="18" charset="0"/>
            </a:endParaRPr>
          </a:p>
          <a:p>
            <a:pPr algn="ctr"/>
            <a:r>
              <a:rPr lang="en-US" sz="2000" dirty="0" smtClean="0">
                <a:latin typeface="Bernard MT Condensed" pitchFamily="18" charset="0"/>
              </a:rPr>
              <a:t>After getting married, Renoir painted many scenes of his wife and daily family life, like the one on the left.</a:t>
            </a:r>
          </a:p>
          <a:p>
            <a:pPr algn="ctr"/>
            <a:endParaRPr lang="en-US" sz="2000" dirty="0">
              <a:latin typeface="Bernard MT Condensed" pitchFamily="18" charset="0"/>
            </a:endParaRPr>
          </a:p>
          <a:p>
            <a:pPr algn="ctr"/>
            <a:r>
              <a:rPr lang="en-US" sz="2000" dirty="0" smtClean="0">
                <a:latin typeface="Bernard MT Condensed" pitchFamily="18" charset="0"/>
              </a:rPr>
              <a:t>Pierre-</a:t>
            </a:r>
            <a:r>
              <a:rPr lang="en-US" sz="2000" dirty="0" err="1" smtClean="0">
                <a:latin typeface="Bernard MT Condensed" pitchFamily="18" charset="0"/>
              </a:rPr>
              <a:t>Auguste</a:t>
            </a:r>
            <a:r>
              <a:rPr lang="en-US" sz="2000" dirty="0" smtClean="0">
                <a:latin typeface="Bernard MT Condensed" pitchFamily="18" charset="0"/>
              </a:rPr>
              <a:t> and Aline had three sons, Jean, Pierre and Claude.</a:t>
            </a:r>
            <a:endParaRPr lang="fr-FR" sz="2000" dirty="0">
              <a:latin typeface="Bernard MT Condensed" pitchFamily="18" charset="0"/>
            </a:endParaRPr>
          </a:p>
        </p:txBody>
      </p:sp>
    </p:spTree>
    <p:extLst>
      <p:ext uri="{BB962C8B-B14F-4D97-AF65-F5344CB8AC3E}">
        <p14:creationId xmlns:p14="http://schemas.microsoft.com/office/powerpoint/2010/main" val="2685164241"/>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915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76225" y="228600"/>
            <a:ext cx="8591550" cy="685801"/>
          </a:xfrm>
        </p:spPr>
        <p:txBody>
          <a:bodyPr/>
          <a:lstStyle/>
          <a:p>
            <a:pPr algn="ctr"/>
            <a:r>
              <a:rPr lang="en-US" u="sng" dirty="0" smtClean="0">
                <a:solidFill>
                  <a:schemeClr val="bg1"/>
                </a:solidFill>
                <a:latin typeface="Bernard MT Condensed" pitchFamily="18" charset="0"/>
              </a:rPr>
              <a:t>Renoir’s Career</a:t>
            </a:r>
            <a:endParaRPr lang="fr-FR" u="sng" dirty="0">
              <a:solidFill>
                <a:schemeClr val="bg1"/>
              </a:solidFill>
              <a:latin typeface="Bernard MT Condensed" pitchFamily="18" charset="0"/>
            </a:endParaRPr>
          </a:p>
        </p:txBody>
      </p:sp>
      <p:sp>
        <p:nvSpPr>
          <p:cNvPr id="3" name="Content Placeholder 2"/>
          <p:cNvSpPr>
            <a:spLocks noGrp="1"/>
          </p:cNvSpPr>
          <p:nvPr>
            <p:ph sz="quarter" idx="13"/>
          </p:nvPr>
        </p:nvSpPr>
        <p:spPr>
          <a:xfrm>
            <a:off x="274320" y="1066800"/>
            <a:ext cx="8595360" cy="5638800"/>
          </a:xfrm>
        </p:spPr>
        <p:txBody>
          <a:bodyPr>
            <a:normAutofit lnSpcReduction="10000"/>
          </a:bodyPr>
          <a:lstStyle/>
          <a:p>
            <a:pPr algn="ctr"/>
            <a:r>
              <a:rPr lang="en-US" sz="2100" dirty="0" smtClean="0">
                <a:solidFill>
                  <a:schemeClr val="bg1"/>
                </a:solidFill>
                <a:latin typeface="Bernard MT Condensed" pitchFamily="18" charset="0"/>
              </a:rPr>
              <a:t>Renoir developed rheumatoid arthritis in 1892 but continued to paint during the last twenty years of his life. Even though his arthritis severely limited his movement and he was in a wheelchair.</a:t>
            </a:r>
          </a:p>
          <a:p>
            <a:pPr algn="ctr"/>
            <a:endParaRPr lang="en-US" sz="2100" dirty="0">
              <a:solidFill>
                <a:schemeClr val="bg1"/>
              </a:solidFill>
              <a:latin typeface="Bernard MT Condensed" pitchFamily="18" charset="0"/>
            </a:endParaRPr>
          </a:p>
          <a:p>
            <a:pPr algn="ctr"/>
            <a:r>
              <a:rPr lang="en-US" sz="2100" dirty="0">
                <a:solidFill>
                  <a:schemeClr val="bg1"/>
                </a:solidFill>
                <a:latin typeface="Bernard MT Condensed" pitchFamily="18" charset="0"/>
              </a:rPr>
              <a:t>Renoir's paintings are notable for their vibrant light and saturated </a:t>
            </a:r>
            <a:r>
              <a:rPr lang="en-US" sz="2100" dirty="0" smtClean="0">
                <a:solidFill>
                  <a:schemeClr val="bg1"/>
                </a:solidFill>
                <a:latin typeface="Bernard MT Condensed" pitchFamily="18" charset="0"/>
              </a:rPr>
              <a:t>color</a:t>
            </a:r>
            <a:r>
              <a:rPr lang="en-US" sz="2100" dirty="0">
                <a:solidFill>
                  <a:schemeClr val="bg1"/>
                </a:solidFill>
                <a:latin typeface="Bernard MT Condensed" pitchFamily="18" charset="0"/>
              </a:rPr>
              <a:t>, most often focusing on people in intimate and candid compositions. The female nude was one of his primary subjects. </a:t>
            </a:r>
            <a:endParaRPr lang="en-US" sz="2100" dirty="0" smtClean="0">
              <a:solidFill>
                <a:schemeClr val="bg1"/>
              </a:solidFill>
              <a:latin typeface="Bernard MT Condensed" pitchFamily="18" charset="0"/>
            </a:endParaRPr>
          </a:p>
          <a:p>
            <a:pPr algn="ctr"/>
            <a:endParaRPr lang="en-US" sz="2100" b="1" dirty="0">
              <a:solidFill>
                <a:schemeClr val="bg1"/>
              </a:solidFill>
              <a:latin typeface="Bernard MT Condensed" pitchFamily="18" charset="0"/>
            </a:endParaRPr>
          </a:p>
          <a:p>
            <a:pPr algn="ctr"/>
            <a:r>
              <a:rPr lang="en-US" sz="2100" b="1" dirty="0" smtClean="0">
                <a:solidFill>
                  <a:schemeClr val="bg1"/>
                </a:solidFill>
                <a:latin typeface="Bernard MT Condensed" pitchFamily="18" charset="0"/>
              </a:rPr>
              <a:t>Renoir’s  paintings were typically Impressionist snapshots of real life full of sparkling color and light.</a:t>
            </a:r>
          </a:p>
          <a:p>
            <a:pPr algn="ctr"/>
            <a:endParaRPr lang="en-US" sz="2100" dirty="0" smtClean="0">
              <a:solidFill>
                <a:schemeClr val="bg1"/>
              </a:solidFill>
              <a:latin typeface="Bernard MT Condensed" pitchFamily="18" charset="0"/>
            </a:endParaRPr>
          </a:p>
          <a:p>
            <a:pPr algn="ctr"/>
            <a:r>
              <a:rPr lang="en-US" sz="2100" dirty="0" smtClean="0">
                <a:solidFill>
                  <a:schemeClr val="bg1"/>
                </a:solidFill>
                <a:latin typeface="Bernard MT Condensed" pitchFamily="18" charset="0"/>
              </a:rPr>
              <a:t>Renoir was a prolific painter and artist who made several thousand paintings. His work is one of the most well-known and frequently-reproduced works in the history of art.</a:t>
            </a:r>
          </a:p>
          <a:p>
            <a:pPr algn="ctr"/>
            <a:endParaRPr lang="en-US" sz="2100" dirty="0">
              <a:solidFill>
                <a:schemeClr val="bg1"/>
              </a:solidFill>
              <a:latin typeface="Bernard MT Condensed" pitchFamily="18" charset="0"/>
            </a:endParaRPr>
          </a:p>
          <a:p>
            <a:pPr algn="ctr"/>
            <a:r>
              <a:rPr lang="en-US" sz="2000" dirty="0" smtClean="0">
                <a:solidFill>
                  <a:schemeClr val="bg1"/>
                </a:solidFill>
                <a:latin typeface="Bernard MT Condensed" pitchFamily="18" charset="0"/>
              </a:rPr>
              <a:t>Renoir </a:t>
            </a:r>
            <a:r>
              <a:rPr lang="en-US" sz="2000" dirty="0">
                <a:solidFill>
                  <a:schemeClr val="bg1"/>
                </a:solidFill>
                <a:latin typeface="Bernard MT Condensed" pitchFamily="18" charset="0"/>
              </a:rPr>
              <a:t>died on December 3, 1919 at the at the age of </a:t>
            </a:r>
            <a:r>
              <a:rPr lang="en-US" sz="2000" dirty="0" smtClean="0">
                <a:solidFill>
                  <a:schemeClr val="bg1"/>
                </a:solidFill>
                <a:latin typeface="Bernard MT Condensed" pitchFamily="18" charset="0"/>
              </a:rPr>
              <a:t>78 in </a:t>
            </a:r>
            <a:r>
              <a:rPr lang="en-US" sz="2000" dirty="0" err="1" smtClean="0">
                <a:solidFill>
                  <a:schemeClr val="bg1"/>
                </a:solidFill>
                <a:latin typeface="Bernard MT Condensed" pitchFamily="18" charset="0"/>
              </a:rPr>
              <a:t>Cagnes</a:t>
            </a:r>
            <a:r>
              <a:rPr lang="en-US" sz="2000" dirty="0" smtClean="0">
                <a:solidFill>
                  <a:schemeClr val="bg1"/>
                </a:solidFill>
                <a:latin typeface="Bernard MT Condensed" pitchFamily="18" charset="0"/>
              </a:rPr>
              <a:t>-</a:t>
            </a:r>
            <a:r>
              <a:rPr lang="en-US" sz="2000" dirty="0" err="1" smtClean="0">
                <a:solidFill>
                  <a:schemeClr val="bg1"/>
                </a:solidFill>
                <a:latin typeface="Bernard MT Condensed" pitchFamily="18" charset="0"/>
              </a:rPr>
              <a:t>sur</a:t>
            </a:r>
            <a:r>
              <a:rPr lang="en-US" sz="2000" dirty="0" smtClean="0">
                <a:solidFill>
                  <a:schemeClr val="bg1"/>
                </a:solidFill>
                <a:latin typeface="Bernard MT Condensed" pitchFamily="18" charset="0"/>
              </a:rPr>
              <a:t>-mer. </a:t>
            </a:r>
            <a:endParaRPr lang="en-US" sz="2100" dirty="0">
              <a:solidFill>
                <a:schemeClr val="bg1"/>
              </a:solidFill>
              <a:latin typeface="Bernard MT Condensed" pitchFamily="18" charset="0"/>
            </a:endParaRPr>
          </a:p>
          <a:p>
            <a:pPr algn="ctr"/>
            <a:endParaRPr lang="fr-FR" sz="2100" dirty="0">
              <a:solidFill>
                <a:schemeClr val="bg1"/>
              </a:solidFill>
              <a:latin typeface="Bernard MT Condensed" pitchFamily="18" charset="0"/>
            </a:endParaRPr>
          </a:p>
        </p:txBody>
      </p:sp>
    </p:spTree>
    <p:extLst>
      <p:ext uri="{BB962C8B-B14F-4D97-AF65-F5344CB8AC3E}">
        <p14:creationId xmlns:p14="http://schemas.microsoft.com/office/powerpoint/2010/main" val="363588870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699655"/>
            <a:ext cx="7010400" cy="4708981"/>
          </a:xfrm>
          <a:prstGeom prst="rect">
            <a:avLst/>
          </a:prstGeom>
          <a:noFill/>
          <a:ln>
            <a:noFill/>
          </a:ln>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10000" b="1" cap="all" spc="0" dirty="0" smtClean="0">
                <a:ln w="0"/>
                <a:solidFill>
                  <a:schemeClr val="accent3"/>
                </a:solidFill>
                <a:effectLst>
                  <a:reflection blurRad="12700" stA="50000" endPos="50000" dist="5000" dir="5400000" sy="-100000" rotWithShape="0"/>
                </a:effectLst>
                <a:latin typeface="Bernard MT Condensed" pitchFamily="18" charset="0"/>
              </a:rPr>
              <a:t>Renoir’s Famous Paintings</a:t>
            </a:r>
            <a:endParaRPr lang="en-US" sz="10000" b="1" cap="all" spc="0" dirty="0">
              <a:ln w="0"/>
              <a:solidFill>
                <a:schemeClr val="accent3"/>
              </a:solidFill>
              <a:effectLst>
                <a:reflection blurRad="12700" stA="50000" endPos="50000" dist="5000" dir="5400000" sy="-100000" rotWithShape="0"/>
              </a:effectLst>
              <a:latin typeface="Bernard MT Condensed" pitchFamily="18" charset="0"/>
            </a:endParaRPr>
          </a:p>
        </p:txBody>
      </p:sp>
    </p:spTree>
    <p:extLst>
      <p:ext uri="{BB962C8B-B14F-4D97-AF65-F5344CB8AC3E}">
        <p14:creationId xmlns:p14="http://schemas.microsoft.com/office/powerpoint/2010/main" val="1638144592"/>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74320" y="5867400"/>
            <a:ext cx="8595360" cy="673608"/>
          </a:xfrm>
        </p:spPr>
        <p:txBody>
          <a:bodyPr/>
          <a:lstStyle/>
          <a:p>
            <a:pPr marL="0" indent="0" algn="ctr">
              <a:buNone/>
            </a:pPr>
            <a:r>
              <a:rPr lang="en-US" i="1" dirty="0" smtClean="0">
                <a:latin typeface="Bernard MT Condensed" pitchFamily="18" charset="0"/>
              </a:rPr>
              <a:t>Dance at Le Moulin de la </a:t>
            </a:r>
            <a:r>
              <a:rPr lang="en-US" i="1" dirty="0" err="1" smtClean="0">
                <a:latin typeface="Bernard MT Condensed" pitchFamily="18" charset="0"/>
              </a:rPr>
              <a:t>Galette</a:t>
            </a:r>
            <a:r>
              <a:rPr lang="en-US" i="1" dirty="0" smtClean="0">
                <a:latin typeface="Bernard MT Condensed" pitchFamily="18" charset="0"/>
              </a:rPr>
              <a:t>, </a:t>
            </a:r>
            <a:r>
              <a:rPr lang="en-US" dirty="0" smtClean="0">
                <a:latin typeface="Bernard MT Condensed" pitchFamily="18" charset="0"/>
              </a:rPr>
              <a:t>1876</a:t>
            </a:r>
            <a:endParaRPr lang="fr-FR" i="1" dirty="0">
              <a:latin typeface="Bernard MT Condensed" pitchFamily="18" charset="0"/>
            </a:endParaRPr>
          </a:p>
        </p:txBody>
      </p:sp>
      <p:pic>
        <p:nvPicPr>
          <p:cNvPr id="3074" name="Picture 2" descr="http://3.bp.blogspot.com/_AhHnhy9vJG4/TSYJzTw9nmI/AAAAAAAAC70/FWvfhqX7BiQ/s1600/renoir.moulin-galette.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57200"/>
            <a:ext cx="8077200"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62815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04800" y="6019800"/>
            <a:ext cx="8595360" cy="457200"/>
          </a:xfrm>
        </p:spPr>
        <p:txBody>
          <a:bodyPr/>
          <a:lstStyle/>
          <a:p>
            <a:pPr marL="0" indent="0" algn="ctr">
              <a:buNone/>
            </a:pPr>
            <a:r>
              <a:rPr lang="en-US" i="1" dirty="0" smtClean="0">
                <a:latin typeface="Bernard MT Condensed" pitchFamily="18" charset="0"/>
              </a:rPr>
              <a:t>Girls at the Piano, </a:t>
            </a:r>
            <a:r>
              <a:rPr lang="en-US" dirty="0" smtClean="0">
                <a:latin typeface="Bernard MT Condensed" pitchFamily="18" charset="0"/>
              </a:rPr>
              <a:t>1892</a:t>
            </a:r>
            <a:endParaRPr lang="fr-FR" i="1" dirty="0">
              <a:latin typeface="Bernard MT Condensed"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40030"/>
            <a:ext cx="4724400" cy="5627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29308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28600" y="6096000"/>
            <a:ext cx="8595360" cy="457200"/>
          </a:xfrm>
        </p:spPr>
        <p:txBody>
          <a:bodyPr/>
          <a:lstStyle/>
          <a:p>
            <a:pPr marL="0" indent="0" algn="ctr">
              <a:buNone/>
            </a:pPr>
            <a:r>
              <a:rPr lang="en-US" i="1" dirty="0" smtClean="0">
                <a:latin typeface="Bernard MT Condensed" pitchFamily="18" charset="0"/>
              </a:rPr>
              <a:t>The Theater Box</a:t>
            </a:r>
            <a:r>
              <a:rPr lang="en-US" dirty="0" smtClean="0">
                <a:latin typeface="Bernard MT Condensed" pitchFamily="18" charset="0"/>
              </a:rPr>
              <a:t>, 1874</a:t>
            </a:r>
            <a:endParaRPr lang="fr-FR" i="1" dirty="0">
              <a:latin typeface="Bernard MT Condensed" pitchFamily="18" charset="0"/>
            </a:endParaRPr>
          </a:p>
        </p:txBody>
      </p:sp>
      <p:pic>
        <p:nvPicPr>
          <p:cNvPr id="1026" name="Picture 2" descr="http://upload.wikimedia.org/wikipedia/commons/thumb/7/7d/Pierre-Auguste_Renoir%2C_La_loge_%28The_Theater_Box%29.jpg/220px-Pierre-Auguste_Renoir%2C_La_loge_%28The_Theater_Box%29.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14324"/>
            <a:ext cx="5257800" cy="5705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52523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709"/>
            <a:ext cx="9144000" cy="6885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13"/>
          </p:nvPr>
        </p:nvSpPr>
        <p:spPr>
          <a:xfrm>
            <a:off x="533400" y="1143000"/>
            <a:ext cx="8229600" cy="5257800"/>
          </a:xfrm>
        </p:spPr>
        <p:txBody>
          <a:bodyPr>
            <a:normAutofit lnSpcReduction="10000"/>
          </a:bodyPr>
          <a:lstStyle/>
          <a:p>
            <a:pPr algn="ctr"/>
            <a:r>
              <a:rPr lang="en-US" sz="2000" dirty="0" smtClean="0">
                <a:solidFill>
                  <a:schemeClr val="tx1"/>
                </a:solidFill>
                <a:latin typeface="Bernard MT Condensed" pitchFamily="18" charset="0"/>
              </a:rPr>
              <a:t>A 19-th Century art movement that originated with a group of Paris- based artists.</a:t>
            </a:r>
          </a:p>
          <a:p>
            <a:pPr algn="ctr"/>
            <a:endParaRPr lang="en-US" sz="2000" dirty="0">
              <a:solidFill>
                <a:schemeClr val="bg1"/>
              </a:solidFill>
              <a:latin typeface="Bernard MT Condensed" pitchFamily="18" charset="0"/>
            </a:endParaRPr>
          </a:p>
          <a:p>
            <a:pPr algn="ctr"/>
            <a:r>
              <a:rPr lang="en-US" sz="2000" dirty="0">
                <a:solidFill>
                  <a:schemeClr val="tx1"/>
                </a:solidFill>
                <a:latin typeface="Bernard MT Condensed" pitchFamily="18" charset="0"/>
              </a:rPr>
              <a:t>Impressionism got its start when several painters began using more natural methods of </a:t>
            </a:r>
            <a:r>
              <a:rPr lang="en-US" sz="2000" dirty="0" smtClean="0">
                <a:solidFill>
                  <a:schemeClr val="tx1"/>
                </a:solidFill>
                <a:latin typeface="Bernard MT Condensed" pitchFamily="18" charset="0"/>
              </a:rPr>
              <a:t>lighting in </a:t>
            </a:r>
            <a:r>
              <a:rPr lang="en-US" sz="2000" dirty="0">
                <a:solidFill>
                  <a:schemeClr val="tx1"/>
                </a:solidFill>
                <a:latin typeface="Bernard MT Condensed" pitchFamily="18" charset="0"/>
              </a:rPr>
              <a:t>their work and looking at the world with </a:t>
            </a:r>
            <a:r>
              <a:rPr lang="en-US" sz="2000" dirty="0" smtClean="0">
                <a:solidFill>
                  <a:schemeClr val="tx1"/>
                </a:solidFill>
                <a:latin typeface="Bernard MT Condensed" pitchFamily="18" charset="0"/>
              </a:rPr>
              <a:t>freshness. They wanted to paint the immediate image, and were focused on immediacy. </a:t>
            </a:r>
          </a:p>
          <a:p>
            <a:pPr marL="0" indent="0" algn="ctr">
              <a:buNone/>
            </a:pPr>
            <a:endParaRPr lang="en-US" sz="2000" dirty="0">
              <a:solidFill>
                <a:schemeClr val="bg1"/>
              </a:solidFill>
              <a:latin typeface="Bernard MT Condensed" pitchFamily="18" charset="0"/>
            </a:endParaRPr>
          </a:p>
          <a:p>
            <a:pPr algn="ctr"/>
            <a:r>
              <a:rPr lang="en-US" sz="2000" dirty="0" smtClean="0">
                <a:solidFill>
                  <a:schemeClr val="tx1"/>
                </a:solidFill>
                <a:latin typeface="Bernard MT Condensed" pitchFamily="18" charset="0"/>
              </a:rPr>
              <a:t>The name of the style derives from the title of a Claude Monet work called </a:t>
            </a:r>
            <a:r>
              <a:rPr lang="en-US" sz="2000" i="1" dirty="0" smtClean="0">
                <a:solidFill>
                  <a:schemeClr val="tx1"/>
                </a:solidFill>
                <a:latin typeface="Bernard MT Condensed" pitchFamily="18" charset="0"/>
              </a:rPr>
              <a:t>Impression, </a:t>
            </a:r>
            <a:r>
              <a:rPr lang="en-US" sz="2000" i="1" dirty="0">
                <a:solidFill>
                  <a:schemeClr val="tx1"/>
                </a:solidFill>
                <a:latin typeface="Bernard MT Condensed" pitchFamily="18" charset="0"/>
              </a:rPr>
              <a:t>S</a:t>
            </a:r>
            <a:r>
              <a:rPr lang="en-US" sz="2000" i="1" dirty="0" smtClean="0">
                <a:solidFill>
                  <a:schemeClr val="tx1"/>
                </a:solidFill>
                <a:latin typeface="Bernard MT Condensed" pitchFamily="18" charset="0"/>
              </a:rPr>
              <a:t>oleil Levant</a:t>
            </a:r>
            <a:r>
              <a:rPr lang="en-US" sz="2000" dirty="0" smtClean="0">
                <a:solidFill>
                  <a:schemeClr val="tx1"/>
                </a:solidFill>
                <a:latin typeface="Bernard MT Condensed" pitchFamily="18" charset="0"/>
              </a:rPr>
              <a:t> (</a:t>
            </a:r>
            <a:r>
              <a:rPr lang="en-US" sz="2000" i="1" dirty="0" smtClean="0">
                <a:solidFill>
                  <a:schemeClr val="tx1"/>
                </a:solidFill>
                <a:latin typeface="Bernard MT Condensed" pitchFamily="18" charset="0"/>
              </a:rPr>
              <a:t>Impression, Sunrise</a:t>
            </a:r>
            <a:r>
              <a:rPr lang="en-US" sz="2000" dirty="0" smtClean="0">
                <a:solidFill>
                  <a:schemeClr val="tx1"/>
                </a:solidFill>
                <a:latin typeface="Bernard MT Condensed" pitchFamily="18" charset="0"/>
              </a:rPr>
              <a:t>).</a:t>
            </a:r>
          </a:p>
          <a:p>
            <a:pPr algn="ctr"/>
            <a:endParaRPr lang="en-US" sz="2000" dirty="0">
              <a:solidFill>
                <a:schemeClr val="bg1"/>
              </a:solidFill>
              <a:latin typeface="Bernard MT Condensed" pitchFamily="18" charset="0"/>
            </a:endParaRPr>
          </a:p>
          <a:p>
            <a:pPr algn="ctr"/>
            <a:r>
              <a:rPr lang="en-US" sz="2000" dirty="0" smtClean="0">
                <a:solidFill>
                  <a:schemeClr val="bg1"/>
                </a:solidFill>
                <a:latin typeface="Bernard MT Condensed" pitchFamily="18" charset="0"/>
              </a:rPr>
              <a:t>A critic named Louis Leroy coined the name Impressionism to this style of painting in a satirical review published in the Parisian newspaper </a:t>
            </a:r>
            <a:r>
              <a:rPr lang="en-US" sz="2000" i="1" dirty="0" smtClean="0">
                <a:solidFill>
                  <a:schemeClr val="bg1"/>
                </a:solidFill>
                <a:latin typeface="Bernard MT Condensed" pitchFamily="18" charset="0"/>
              </a:rPr>
              <a:t>Le Charivari.</a:t>
            </a:r>
          </a:p>
          <a:p>
            <a:pPr marL="0" indent="0" algn="ctr">
              <a:buNone/>
            </a:pPr>
            <a:endParaRPr lang="en-US" sz="2000" i="1" dirty="0" smtClean="0">
              <a:solidFill>
                <a:schemeClr val="bg1"/>
              </a:solidFill>
              <a:latin typeface="Bernard MT Condensed" pitchFamily="18" charset="0"/>
            </a:endParaRPr>
          </a:p>
          <a:p>
            <a:pPr algn="ctr"/>
            <a:r>
              <a:rPr lang="fr-FR" sz="2000" dirty="0" smtClean="0">
                <a:solidFill>
                  <a:schemeClr val="bg1"/>
                </a:solidFill>
                <a:latin typeface="Bernard MT Condensed" pitchFamily="18" charset="0"/>
              </a:rPr>
              <a:t>The </a:t>
            </a:r>
            <a:r>
              <a:rPr lang="fr-FR" sz="2000" dirty="0" err="1" smtClean="0">
                <a:solidFill>
                  <a:schemeClr val="bg1"/>
                </a:solidFill>
                <a:latin typeface="Bernard MT Condensed" pitchFamily="18" charset="0"/>
              </a:rPr>
              <a:t>Impressionist</a:t>
            </a:r>
            <a:r>
              <a:rPr lang="fr-FR" sz="2000" dirty="0" smtClean="0">
                <a:solidFill>
                  <a:schemeClr val="bg1"/>
                </a:solidFill>
                <a:latin typeface="Bernard MT Condensed" pitchFamily="18" charset="0"/>
              </a:rPr>
              <a:t> </a:t>
            </a:r>
            <a:r>
              <a:rPr lang="fr-FR" sz="2000" dirty="0" err="1" smtClean="0">
                <a:solidFill>
                  <a:schemeClr val="bg1"/>
                </a:solidFill>
                <a:latin typeface="Bernard MT Condensed" pitchFamily="18" charset="0"/>
              </a:rPr>
              <a:t>painters</a:t>
            </a:r>
            <a:r>
              <a:rPr lang="fr-FR" sz="2000" dirty="0" smtClean="0">
                <a:solidFill>
                  <a:schemeClr val="bg1"/>
                </a:solidFill>
                <a:latin typeface="Bernard MT Condensed" pitchFamily="18" charset="0"/>
              </a:rPr>
              <a:t> </a:t>
            </a:r>
            <a:r>
              <a:rPr lang="fr-FR" sz="2000" dirty="0" err="1" smtClean="0">
                <a:solidFill>
                  <a:schemeClr val="bg1"/>
                </a:solidFill>
                <a:latin typeface="Bernard MT Condensed" pitchFamily="18" charset="0"/>
              </a:rPr>
              <a:t>were</a:t>
            </a:r>
            <a:r>
              <a:rPr lang="fr-FR" sz="2000" dirty="0" smtClean="0">
                <a:solidFill>
                  <a:schemeClr val="bg1"/>
                </a:solidFill>
                <a:latin typeface="Bernard MT Condensed" pitchFamily="18" charset="0"/>
              </a:rPr>
              <a:t> </a:t>
            </a:r>
            <a:r>
              <a:rPr lang="fr-FR" sz="2000" dirty="0" err="1" smtClean="0">
                <a:solidFill>
                  <a:schemeClr val="bg1"/>
                </a:solidFill>
                <a:latin typeface="Bernard MT Condensed" pitchFamily="18" charset="0"/>
              </a:rPr>
              <a:t>influenced</a:t>
            </a:r>
            <a:r>
              <a:rPr lang="fr-FR" sz="2000" dirty="0" smtClean="0">
                <a:solidFill>
                  <a:schemeClr val="bg1"/>
                </a:solidFill>
                <a:latin typeface="Bernard MT Condensed" pitchFamily="18" charset="0"/>
              </a:rPr>
              <a:t> by the </a:t>
            </a:r>
            <a:r>
              <a:rPr lang="fr-FR" sz="2000" dirty="0" err="1" smtClean="0">
                <a:solidFill>
                  <a:schemeClr val="bg1"/>
                </a:solidFill>
                <a:latin typeface="Bernard MT Condensed" pitchFamily="18" charset="0"/>
              </a:rPr>
              <a:t>Japanese</a:t>
            </a:r>
            <a:r>
              <a:rPr lang="fr-FR" sz="2000" dirty="0" smtClean="0">
                <a:solidFill>
                  <a:schemeClr val="bg1"/>
                </a:solidFill>
                <a:latin typeface="Bernard MT Condensed" pitchFamily="18" charset="0"/>
              </a:rPr>
              <a:t> </a:t>
            </a:r>
            <a:r>
              <a:rPr lang="fr-FR" sz="2000" dirty="0" err="1">
                <a:solidFill>
                  <a:schemeClr val="bg1"/>
                </a:solidFill>
                <a:latin typeface="Bernard MT Condensed" pitchFamily="18" charset="0"/>
              </a:rPr>
              <a:t>woodblock</a:t>
            </a:r>
            <a:r>
              <a:rPr lang="fr-FR" sz="2000" dirty="0">
                <a:solidFill>
                  <a:schemeClr val="bg1"/>
                </a:solidFill>
                <a:latin typeface="Bernard MT Condensed" pitchFamily="18" charset="0"/>
              </a:rPr>
              <a:t> </a:t>
            </a:r>
            <a:r>
              <a:rPr lang="fr-FR" sz="2000" dirty="0" err="1" smtClean="0">
                <a:solidFill>
                  <a:schemeClr val="bg1"/>
                </a:solidFill>
                <a:latin typeface="Bernard MT Condensed" pitchFamily="18" charset="0"/>
              </a:rPr>
              <a:t>prints</a:t>
            </a:r>
            <a:r>
              <a:rPr lang="fr-FR" sz="2000" dirty="0" smtClean="0">
                <a:solidFill>
                  <a:schemeClr val="bg1"/>
                </a:solidFill>
                <a:latin typeface="Bernard MT Condensed" pitchFamily="18" charset="0"/>
              </a:rPr>
              <a:t>. </a:t>
            </a:r>
            <a:endParaRPr lang="en-US" sz="2000" i="1" dirty="0" smtClean="0">
              <a:solidFill>
                <a:schemeClr val="bg1"/>
              </a:solidFill>
              <a:latin typeface="Bernard MT Condensed" pitchFamily="18" charset="0"/>
            </a:endParaRPr>
          </a:p>
          <a:p>
            <a:pPr algn="ctr"/>
            <a:endParaRPr lang="en-US" sz="2000" i="1" dirty="0">
              <a:solidFill>
                <a:schemeClr val="bg1"/>
              </a:solidFill>
              <a:latin typeface="Bernard MT Condensed" pitchFamily="18" charset="0"/>
            </a:endParaRPr>
          </a:p>
          <a:p>
            <a:pPr algn="ctr"/>
            <a:endParaRPr lang="fr-FR" sz="2000" dirty="0">
              <a:solidFill>
                <a:schemeClr val="bg1"/>
              </a:solidFill>
              <a:latin typeface="Bernard MT Condensed" pitchFamily="18" charset="0"/>
            </a:endParaRPr>
          </a:p>
        </p:txBody>
      </p:sp>
      <p:sp>
        <p:nvSpPr>
          <p:cNvPr id="2" name="Title 1"/>
          <p:cNvSpPr>
            <a:spLocks noGrp="1"/>
          </p:cNvSpPr>
          <p:nvPr>
            <p:ph type="title"/>
          </p:nvPr>
        </p:nvSpPr>
        <p:spPr>
          <a:xfrm>
            <a:off x="304800" y="228600"/>
            <a:ext cx="8591550" cy="762001"/>
          </a:xfrm>
        </p:spPr>
        <p:txBody>
          <a:bodyPr/>
          <a:lstStyle/>
          <a:p>
            <a:pPr algn="ctr"/>
            <a:r>
              <a:rPr lang="en-US" u="sng" dirty="0" smtClean="0">
                <a:solidFill>
                  <a:schemeClr val="bg1"/>
                </a:solidFill>
                <a:latin typeface="Bernard MT Condensed" pitchFamily="18" charset="0"/>
              </a:rPr>
              <a:t>The French Impressionism Movement</a:t>
            </a:r>
            <a:endParaRPr lang="fr-FR" u="sng" dirty="0">
              <a:solidFill>
                <a:schemeClr val="bg1"/>
              </a:solidFill>
              <a:latin typeface="Bernard MT Condensed" pitchFamily="18" charset="0"/>
            </a:endParaRPr>
          </a:p>
        </p:txBody>
      </p:sp>
    </p:spTree>
    <p:extLst>
      <p:ext uri="{BB962C8B-B14F-4D97-AF65-F5344CB8AC3E}">
        <p14:creationId xmlns:p14="http://schemas.microsoft.com/office/powerpoint/2010/main" val="35454521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41416" y="6019800"/>
            <a:ext cx="8595360" cy="521208"/>
          </a:xfrm>
        </p:spPr>
        <p:txBody>
          <a:bodyPr/>
          <a:lstStyle/>
          <a:p>
            <a:pPr marL="0" indent="0" algn="ctr">
              <a:buNone/>
            </a:pPr>
            <a:r>
              <a:rPr lang="en-US" i="1" dirty="0" smtClean="0">
                <a:latin typeface="Bernard MT Condensed" pitchFamily="18" charset="0"/>
              </a:rPr>
              <a:t>The Swing,</a:t>
            </a:r>
            <a:r>
              <a:rPr lang="en-US" dirty="0" smtClean="0">
                <a:latin typeface="Bernard MT Condensed" pitchFamily="18" charset="0"/>
              </a:rPr>
              <a:t> 1876</a:t>
            </a:r>
            <a:endParaRPr lang="fr-FR" i="1" dirty="0">
              <a:latin typeface="Bernard MT Condensed" pitchFamily="18" charset="0"/>
            </a:endParaRPr>
          </a:p>
        </p:txBody>
      </p:sp>
      <p:pic>
        <p:nvPicPr>
          <p:cNvPr id="2050" name="Picture 2" descr="http://upload.wikimedia.org/wikipedia/commons/thumb/f/f2/Auguste_Renoir_-_La_Balan%C3%A7oire.jpg/220px-Auguste_Renoir_-_La_Balan%C3%A7oire.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04800"/>
            <a:ext cx="5115792" cy="556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0951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28600" y="6019800"/>
            <a:ext cx="8595360" cy="597408"/>
          </a:xfrm>
        </p:spPr>
        <p:txBody>
          <a:bodyPr/>
          <a:lstStyle/>
          <a:p>
            <a:pPr marL="0" indent="0" algn="ctr">
              <a:buNone/>
            </a:pPr>
            <a:r>
              <a:rPr lang="en-US" i="1" dirty="0" smtClean="0">
                <a:latin typeface="Bernard MT Condensed" pitchFamily="18" charset="0"/>
              </a:rPr>
              <a:t>On the terrace,</a:t>
            </a:r>
            <a:r>
              <a:rPr lang="en-US" dirty="0" smtClean="0">
                <a:latin typeface="Bernard MT Condensed" pitchFamily="18" charset="0"/>
              </a:rPr>
              <a:t> 1881</a:t>
            </a:r>
            <a:endParaRPr lang="fr-FR" i="1" dirty="0">
              <a:latin typeface="Bernard MT Condensed" pitchFamily="18" charset="0"/>
            </a:endParaRPr>
          </a:p>
        </p:txBody>
      </p:sp>
      <p:pic>
        <p:nvPicPr>
          <p:cNvPr id="3074" name="Picture 2" descr="http://upload.wikimedia.org/wikipedia/commons/thumb/1/15/Renoir_-_The_Two_Sisters%2C_On_the_Terrace.jpg/220px-Renoir_-_The_Two_Sisters%2C_On_the_Terrace.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599" y="228600"/>
            <a:ext cx="5151909"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12323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600200" y="6019800"/>
            <a:ext cx="5791200" cy="533400"/>
          </a:xfrm>
        </p:spPr>
        <p:txBody>
          <a:bodyPr>
            <a:normAutofit/>
          </a:bodyPr>
          <a:lstStyle/>
          <a:p>
            <a:pPr marL="0" indent="0" algn="ctr">
              <a:buNone/>
            </a:pPr>
            <a:r>
              <a:rPr lang="en-US" i="1" dirty="0" smtClean="0">
                <a:latin typeface="Bernard MT Condensed" pitchFamily="18" charset="0"/>
              </a:rPr>
              <a:t>Luncheon at the Boating Party,  1880-1881</a:t>
            </a:r>
            <a:endParaRPr lang="fr-FR" i="1" dirty="0">
              <a:latin typeface="Bernard MT Condensed" pitchFamily="18" charset="0"/>
            </a:endParaRPr>
          </a:p>
        </p:txBody>
      </p:sp>
      <p:pic>
        <p:nvPicPr>
          <p:cNvPr id="4098" name="Picture 2" descr="http://totallyhistory.com/wp-content/uploads/2012/07/the-luncheon-of-the-boating-party-renoir-large.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46314"/>
            <a:ext cx="8077200" cy="5497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973346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362200" y="6061498"/>
            <a:ext cx="4648200" cy="413004"/>
          </a:xfrm>
        </p:spPr>
        <p:txBody>
          <a:bodyPr>
            <a:normAutofit lnSpcReduction="10000"/>
          </a:bodyPr>
          <a:lstStyle/>
          <a:p>
            <a:pPr marL="0" indent="0" algn="ctr">
              <a:buNone/>
            </a:pPr>
            <a:r>
              <a:rPr lang="en-US" i="1" dirty="0" smtClean="0">
                <a:latin typeface="Bernard MT Condensed" pitchFamily="18" charset="0"/>
              </a:rPr>
              <a:t>Dance at </a:t>
            </a:r>
            <a:r>
              <a:rPr lang="en-US" i="1" dirty="0" err="1" smtClean="0">
                <a:latin typeface="Bernard MT Condensed" pitchFamily="18" charset="0"/>
              </a:rPr>
              <a:t>Bougival</a:t>
            </a:r>
            <a:r>
              <a:rPr lang="en-US" i="1" dirty="0" smtClean="0">
                <a:latin typeface="Bernard MT Condensed" pitchFamily="18" charset="0"/>
              </a:rPr>
              <a:t>,</a:t>
            </a:r>
            <a:r>
              <a:rPr lang="en-US" dirty="0" smtClean="0">
                <a:latin typeface="Bernard MT Condensed" pitchFamily="18" charset="0"/>
              </a:rPr>
              <a:t> 1882-1883</a:t>
            </a:r>
            <a:endParaRPr lang="fr-FR" i="1" dirty="0">
              <a:latin typeface="Bernard MT Condensed" pitchFamily="18" charset="0"/>
            </a:endParaRPr>
          </a:p>
        </p:txBody>
      </p:sp>
      <p:pic>
        <p:nvPicPr>
          <p:cNvPr id="5122" name="Picture 2" descr="http://foxpudding.files.wordpress.com/2011/05/pierre-auguste_renoir_dancer.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2200" y="302536"/>
            <a:ext cx="4648200" cy="5758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42372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28600" y="6019800"/>
            <a:ext cx="8595360" cy="533400"/>
          </a:xfrm>
        </p:spPr>
        <p:txBody>
          <a:bodyPr/>
          <a:lstStyle/>
          <a:p>
            <a:pPr marL="0" indent="0" algn="ctr">
              <a:buNone/>
            </a:pPr>
            <a:r>
              <a:rPr lang="en-US" i="1" dirty="0" smtClean="0">
                <a:latin typeface="Bernard MT Condensed" pitchFamily="18" charset="0"/>
              </a:rPr>
              <a:t>A Girl with a Watering Can,</a:t>
            </a:r>
            <a:r>
              <a:rPr lang="en-US" dirty="0" smtClean="0">
                <a:latin typeface="Bernard MT Condensed" pitchFamily="18" charset="0"/>
              </a:rPr>
              <a:t> 1876</a:t>
            </a:r>
            <a:endParaRPr lang="fr-FR" i="1" dirty="0">
              <a:latin typeface="Bernard MT Condensed" pitchFamily="18" charset="0"/>
            </a:endParaRPr>
          </a:p>
        </p:txBody>
      </p:sp>
      <p:pic>
        <p:nvPicPr>
          <p:cNvPr id="6146" name="Picture 2" descr="http://www.renoirgallery.com/paintings/renoir-a-girl-with-a-watering-can.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599" y="304800"/>
            <a:ext cx="5083505"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12479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12420" y="6096000"/>
            <a:ext cx="8595360" cy="533400"/>
          </a:xfrm>
        </p:spPr>
        <p:txBody>
          <a:bodyPr/>
          <a:lstStyle/>
          <a:p>
            <a:pPr marL="0" indent="0" algn="ctr">
              <a:buNone/>
            </a:pPr>
            <a:r>
              <a:rPr lang="en-US" i="1" dirty="0" smtClean="0">
                <a:latin typeface="Bernard MT Condensed" pitchFamily="18" charset="0"/>
              </a:rPr>
              <a:t>Claude Monet Painting in His Garden at Argenteuil</a:t>
            </a:r>
            <a:r>
              <a:rPr lang="en-US" dirty="0" smtClean="0">
                <a:latin typeface="Bernard MT Condensed" pitchFamily="18" charset="0"/>
              </a:rPr>
              <a:t>, 1873</a:t>
            </a:r>
            <a:endParaRPr lang="fr-FR" i="1" dirty="0">
              <a:latin typeface="Bernard MT Condensed" pitchFamily="18" charset="0"/>
            </a:endParaRPr>
          </a:p>
        </p:txBody>
      </p:sp>
      <p:pic>
        <p:nvPicPr>
          <p:cNvPr id="7170" name="Picture 2" descr="http://www.renoirgallery.com/paintings/renoir-monet-painting-at-argenteuil.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304800"/>
            <a:ext cx="7239000" cy="571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129535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3491" y="297871"/>
            <a:ext cx="5410200" cy="5950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17073" y="6248398"/>
            <a:ext cx="6019800" cy="430887"/>
          </a:xfrm>
          <a:prstGeom prst="rect">
            <a:avLst/>
          </a:prstGeom>
          <a:noFill/>
        </p:spPr>
        <p:txBody>
          <a:bodyPr wrap="square" rtlCol="0">
            <a:spAutoFit/>
          </a:bodyPr>
          <a:lstStyle/>
          <a:p>
            <a:pPr algn="ctr"/>
            <a:r>
              <a:rPr lang="en-US" sz="2200" i="1" dirty="0" smtClean="0">
                <a:solidFill>
                  <a:schemeClr val="tx2"/>
                </a:solidFill>
                <a:latin typeface="Bernard MT Condensed" pitchFamily="18" charset="0"/>
              </a:rPr>
              <a:t>Young girl combing her hair, </a:t>
            </a:r>
            <a:r>
              <a:rPr lang="en-US" sz="2200" dirty="0" smtClean="0">
                <a:solidFill>
                  <a:schemeClr val="tx2"/>
                </a:solidFill>
                <a:latin typeface="Bernard MT Condensed" pitchFamily="18" charset="0"/>
              </a:rPr>
              <a:t>1894</a:t>
            </a:r>
            <a:endParaRPr lang="fr-FR" sz="2200" i="1" dirty="0">
              <a:solidFill>
                <a:schemeClr val="tx2"/>
              </a:solidFill>
              <a:latin typeface="Bernard MT Condensed" pitchFamily="18" charset="0"/>
            </a:endParaRPr>
          </a:p>
        </p:txBody>
      </p:sp>
    </p:spTree>
    <p:extLst>
      <p:ext uri="{BB962C8B-B14F-4D97-AF65-F5344CB8AC3E}">
        <p14:creationId xmlns:p14="http://schemas.microsoft.com/office/powerpoint/2010/main" val="423000629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581400" y="457200"/>
            <a:ext cx="5410200" cy="5943600"/>
          </a:xfrm>
        </p:spPr>
        <p:txBody>
          <a:bodyPr>
            <a:normAutofit lnSpcReduction="10000"/>
          </a:bodyPr>
          <a:lstStyle/>
          <a:p>
            <a:pPr marL="342900" indent="-342900" algn="ctr">
              <a:buFont typeface="Arial" pitchFamily="34" charset="0"/>
              <a:buChar char="•"/>
            </a:pPr>
            <a:r>
              <a:rPr lang="en-US" dirty="0" smtClean="0">
                <a:latin typeface="Bernard MT Condensed" pitchFamily="18" charset="0"/>
              </a:rPr>
              <a:t>At first, Impressionism was looked at as weird and it was not accepted.</a:t>
            </a:r>
          </a:p>
          <a:p>
            <a:pPr marL="342900" indent="-342900" algn="ctr">
              <a:buFont typeface="Arial" pitchFamily="34" charset="0"/>
              <a:buChar char="•"/>
            </a:pPr>
            <a:endParaRPr lang="en-US" dirty="0">
              <a:latin typeface="Bernard MT Condensed" pitchFamily="18" charset="0"/>
            </a:endParaRPr>
          </a:p>
          <a:p>
            <a:pPr marL="342900" indent="-342900" algn="ctr">
              <a:buFont typeface="Arial" pitchFamily="34" charset="0"/>
              <a:buChar char="•"/>
            </a:pPr>
            <a:r>
              <a:rPr lang="en-US" dirty="0" smtClean="0">
                <a:latin typeface="Bernard MT Condensed" pitchFamily="18" charset="0"/>
              </a:rPr>
              <a:t>Later, it started being accepted because the United States was a newly formed country.</a:t>
            </a:r>
          </a:p>
          <a:p>
            <a:pPr marL="342900" indent="-342900" algn="ctr">
              <a:buFont typeface="Arial" pitchFamily="34" charset="0"/>
              <a:buChar char="•"/>
            </a:pPr>
            <a:endParaRPr lang="en-US" dirty="0">
              <a:latin typeface="Bernard MT Condensed" pitchFamily="18" charset="0"/>
            </a:endParaRPr>
          </a:p>
          <a:p>
            <a:pPr marL="342900" indent="-342900" algn="ctr">
              <a:buFont typeface="Arial" pitchFamily="34" charset="0"/>
              <a:buChar char="•"/>
            </a:pPr>
            <a:r>
              <a:rPr lang="en-US" dirty="0" smtClean="0">
                <a:latin typeface="Bernard MT Condensed" pitchFamily="18" charset="0"/>
              </a:rPr>
              <a:t>The US were ready to accept new forms of art, since the pilgrims came here to start their own country.</a:t>
            </a:r>
          </a:p>
          <a:p>
            <a:pPr marL="342900" indent="-342900" algn="ctr">
              <a:buFont typeface="Arial" pitchFamily="34" charset="0"/>
              <a:buChar char="•"/>
            </a:pPr>
            <a:endParaRPr lang="en-US" dirty="0">
              <a:latin typeface="Bernard MT Condensed" pitchFamily="18" charset="0"/>
            </a:endParaRPr>
          </a:p>
          <a:p>
            <a:pPr marL="342900" indent="-342900" algn="ctr">
              <a:buFont typeface="Arial" pitchFamily="34" charset="0"/>
              <a:buChar char="•"/>
            </a:pPr>
            <a:r>
              <a:rPr lang="en-US" dirty="0" smtClean="0">
                <a:latin typeface="Bernard MT Condensed" pitchFamily="18" charset="0"/>
              </a:rPr>
              <a:t>American artists such as Marilyn </a:t>
            </a:r>
            <a:r>
              <a:rPr lang="en-US" dirty="0" err="1" smtClean="0">
                <a:latin typeface="Bernard MT Condensed" pitchFamily="18" charset="0"/>
              </a:rPr>
              <a:t>Bendell</a:t>
            </a:r>
            <a:r>
              <a:rPr lang="en-US" dirty="0" smtClean="0">
                <a:latin typeface="Bernard MT Condensed" pitchFamily="18" charset="0"/>
              </a:rPr>
              <a:t>, Frank Weston Benson, Theodor Robinson and Frank W. Benson all became famous for painting Impressionist paintings. </a:t>
            </a:r>
            <a:endParaRPr lang="fr-FR" dirty="0">
              <a:latin typeface="Bernard MT Condensed" pitchFamily="18" charset="0"/>
            </a:endParaRPr>
          </a:p>
        </p:txBody>
      </p:sp>
      <p:sp>
        <p:nvSpPr>
          <p:cNvPr id="3" name="Title 2"/>
          <p:cNvSpPr>
            <a:spLocks noGrp="1"/>
          </p:cNvSpPr>
          <p:nvPr>
            <p:ph type="title"/>
          </p:nvPr>
        </p:nvSpPr>
        <p:spPr>
          <a:xfrm>
            <a:off x="27709" y="76200"/>
            <a:ext cx="3255818" cy="1752600"/>
          </a:xfrm>
        </p:spPr>
        <p:txBody>
          <a:bodyPr>
            <a:noAutofit/>
          </a:bodyPr>
          <a:lstStyle/>
          <a:p>
            <a:pPr algn="ctr"/>
            <a:r>
              <a:rPr lang="en-US" sz="3600" dirty="0" smtClean="0">
                <a:solidFill>
                  <a:schemeClr val="bg1"/>
                </a:solidFill>
                <a:latin typeface="Bernard MT Condensed" pitchFamily="18" charset="0"/>
              </a:rPr>
              <a:t>Impressions’ Impact in America</a:t>
            </a:r>
            <a:endParaRPr lang="fr-FR" sz="3600" dirty="0">
              <a:solidFill>
                <a:schemeClr val="bg1"/>
              </a:solidFill>
              <a:latin typeface="Bernard MT Condensed" pitchFamily="18" charset="0"/>
            </a:endParaRPr>
          </a:p>
        </p:txBody>
      </p:sp>
    </p:spTree>
    <p:extLst>
      <p:ext uri="{BB962C8B-B14F-4D97-AF65-F5344CB8AC3E}">
        <p14:creationId xmlns:p14="http://schemas.microsoft.com/office/powerpoint/2010/main" val="1292225192"/>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52400" y="6248400"/>
            <a:ext cx="8595360" cy="445008"/>
          </a:xfrm>
        </p:spPr>
        <p:txBody>
          <a:bodyPr/>
          <a:lstStyle/>
          <a:p>
            <a:pPr marL="0" indent="0" algn="ctr">
              <a:buNone/>
            </a:pPr>
            <a:r>
              <a:rPr lang="en-US" i="1" dirty="0" smtClean="0">
                <a:latin typeface="Bernard MT Condensed" pitchFamily="18" charset="0"/>
              </a:rPr>
              <a:t>Eleanor Holding a Shell,</a:t>
            </a:r>
            <a:r>
              <a:rPr lang="en-US" dirty="0" smtClean="0">
                <a:latin typeface="Bernard MT Condensed" pitchFamily="18" charset="0"/>
              </a:rPr>
              <a:t> 1902 By: Frank W. Benson</a:t>
            </a:r>
            <a:endParaRPr lang="fr-FR" i="1" dirty="0">
              <a:latin typeface="Bernard MT Condensed" pitchFamily="18" charset="0"/>
            </a:endParaRPr>
          </a:p>
        </p:txBody>
      </p:sp>
      <p:pic>
        <p:nvPicPr>
          <p:cNvPr id="9218" name="Picture 2" descr="File:Eleanor Holding a Shell.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24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228658"/>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2.bp.blogspot.com/-dga8_9PGV8w/UGDNk3j13BI/AAAAAAACC4U/ZcbWo4M36d8/s1600/Diane+Leonard+-+American+Impressionist+painter+-+Tutt'Art@+(7).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181100" y="1828800"/>
            <a:ext cx="6781800" cy="2400657"/>
          </a:xfrm>
          <a:prstGeom prst="rect">
            <a:avLst/>
          </a:prstGeom>
          <a:noFill/>
        </p:spPr>
        <p:txBody>
          <a:bodyPr wrap="square" lIns="91440" tIns="45720" rIns="91440" bIns="45720">
            <a:spAutoFit/>
          </a:bodyPr>
          <a:lstStyle/>
          <a:p>
            <a:pPr algn="ctr"/>
            <a:r>
              <a:rPr lang="en-US" sz="15000" b="1" cap="none" spc="0" dirty="0" smtClean="0">
                <a:ln w="900" cmpd="sng">
                  <a:solidFill>
                    <a:schemeClr val="accent1">
                      <a:satMod val="190000"/>
                      <a:alpha val="55000"/>
                    </a:schemeClr>
                  </a:solidFill>
                  <a:prstDash val="solid"/>
                </a:ln>
                <a:solidFill>
                  <a:schemeClr val="tx2"/>
                </a:solidFill>
                <a:effectLst>
                  <a:innerShdw blurRad="101600" dist="76200" dir="5400000">
                    <a:schemeClr val="accent1">
                      <a:satMod val="190000"/>
                      <a:tint val="100000"/>
                      <a:alpha val="74000"/>
                    </a:schemeClr>
                  </a:innerShdw>
                </a:effectLst>
                <a:latin typeface="Bernard MT Condensed" pitchFamily="18" charset="0"/>
              </a:rPr>
              <a:t>THE END</a:t>
            </a:r>
            <a:endParaRPr lang="en-US" sz="15000" b="1" cap="none" spc="0" dirty="0">
              <a:ln w="900" cmpd="sng">
                <a:solidFill>
                  <a:schemeClr val="accent1">
                    <a:satMod val="190000"/>
                    <a:alpha val="55000"/>
                  </a:schemeClr>
                </a:solidFill>
                <a:prstDash val="solid"/>
              </a:ln>
              <a:solidFill>
                <a:schemeClr val="tx2"/>
              </a:solidFill>
              <a:effectLst>
                <a:innerShdw blurRad="101600" dist="76200" dir="5400000">
                  <a:schemeClr val="accent1">
                    <a:satMod val="190000"/>
                    <a:tint val="100000"/>
                    <a:alpha val="74000"/>
                  </a:schemeClr>
                </a:innerShdw>
              </a:effectLst>
              <a:latin typeface="Bernard MT Condensed" pitchFamily="18" charset="0"/>
            </a:endParaRPr>
          </a:p>
        </p:txBody>
      </p:sp>
    </p:spTree>
    <p:extLst>
      <p:ext uri="{BB962C8B-B14F-4D97-AF65-F5344CB8AC3E}">
        <p14:creationId xmlns:p14="http://schemas.microsoft.com/office/powerpoint/2010/main" val="233155410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 y="0"/>
            <a:ext cx="914326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124200" y="228600"/>
            <a:ext cx="3657600" cy="720437"/>
          </a:xfrm>
        </p:spPr>
        <p:txBody>
          <a:bodyPr/>
          <a:lstStyle/>
          <a:p>
            <a:pPr algn="ctr"/>
            <a:r>
              <a:rPr lang="en-US" u="sng" dirty="0" smtClean="0">
                <a:solidFill>
                  <a:schemeClr val="bg1"/>
                </a:solidFill>
                <a:latin typeface="Bernard MT Condensed" pitchFamily="18" charset="0"/>
              </a:rPr>
              <a:t>Techniques Used</a:t>
            </a:r>
            <a:endParaRPr lang="fr-FR" u="sng" dirty="0">
              <a:solidFill>
                <a:schemeClr val="bg1"/>
              </a:solidFill>
              <a:latin typeface="Bernard MT Condensed" pitchFamily="18" charset="0"/>
            </a:endParaRPr>
          </a:p>
        </p:txBody>
      </p:sp>
      <p:sp>
        <p:nvSpPr>
          <p:cNvPr id="3" name="Content Placeholder 2"/>
          <p:cNvSpPr>
            <a:spLocks noGrp="1"/>
          </p:cNvSpPr>
          <p:nvPr>
            <p:ph sz="quarter" idx="13"/>
          </p:nvPr>
        </p:nvSpPr>
        <p:spPr>
          <a:xfrm>
            <a:off x="457200" y="1143000"/>
            <a:ext cx="8115669" cy="5181600"/>
          </a:xfrm>
        </p:spPr>
        <p:txBody>
          <a:bodyPr>
            <a:noAutofit/>
          </a:bodyPr>
          <a:lstStyle/>
          <a:p>
            <a:pPr algn="ctr"/>
            <a:r>
              <a:rPr lang="en-US" sz="2300" dirty="0" smtClean="0">
                <a:solidFill>
                  <a:schemeClr val="tx1"/>
                </a:solidFill>
                <a:latin typeface="Bernard MT Condensed" pitchFamily="18" charset="0"/>
              </a:rPr>
              <a:t>Impressionist paintings characteristics include relatively small, thin, yet visible brush strokes.</a:t>
            </a:r>
          </a:p>
          <a:p>
            <a:pPr algn="ctr"/>
            <a:endParaRPr lang="en-US" sz="2300" dirty="0">
              <a:solidFill>
                <a:schemeClr val="tx1"/>
              </a:solidFill>
              <a:latin typeface="Bernard MT Condensed" pitchFamily="18" charset="0"/>
            </a:endParaRPr>
          </a:p>
          <a:p>
            <a:pPr algn="ctr"/>
            <a:r>
              <a:rPr lang="en-US" sz="2300" dirty="0" smtClean="0">
                <a:solidFill>
                  <a:schemeClr val="tx1"/>
                </a:solidFill>
                <a:latin typeface="Bernard MT Condensed" pitchFamily="18" charset="0"/>
              </a:rPr>
              <a:t>It has an open composition and an emphasis on accurate depiction of light. It often accentuates the effects of the passage of time.</a:t>
            </a:r>
          </a:p>
          <a:p>
            <a:pPr algn="ctr"/>
            <a:endParaRPr lang="en-US" sz="2300" dirty="0">
              <a:solidFill>
                <a:schemeClr val="tx1"/>
              </a:solidFill>
              <a:latin typeface="Bernard MT Condensed" pitchFamily="18" charset="0"/>
            </a:endParaRPr>
          </a:p>
          <a:p>
            <a:pPr algn="ctr"/>
            <a:r>
              <a:rPr lang="en-US" sz="2300" dirty="0" smtClean="0">
                <a:solidFill>
                  <a:schemeClr val="tx1"/>
                </a:solidFill>
                <a:latin typeface="Bernard MT Condensed" pitchFamily="18" charset="0"/>
              </a:rPr>
              <a:t>It is a painting of the ordinary subject matter, including movement as a crucial element of human perception and experience. </a:t>
            </a:r>
          </a:p>
          <a:p>
            <a:pPr algn="ctr"/>
            <a:endParaRPr lang="en-US" sz="2300" dirty="0">
              <a:solidFill>
                <a:schemeClr val="tx1"/>
              </a:solidFill>
              <a:latin typeface="Bernard MT Condensed" pitchFamily="18" charset="0"/>
            </a:endParaRPr>
          </a:p>
          <a:p>
            <a:pPr algn="ctr"/>
            <a:r>
              <a:rPr lang="en-US" sz="2300" dirty="0" smtClean="0">
                <a:solidFill>
                  <a:schemeClr val="tx1"/>
                </a:solidFill>
                <a:latin typeface="Bernard MT Condensed" pitchFamily="18" charset="0"/>
              </a:rPr>
              <a:t>The paintings were usually done in short periods of time. It also has unusual visual angels</a:t>
            </a:r>
            <a:r>
              <a:rPr lang="en-US" sz="2300" dirty="0">
                <a:solidFill>
                  <a:schemeClr val="tx1"/>
                </a:solidFill>
                <a:latin typeface="Bernard MT Condensed" pitchFamily="18" charset="0"/>
              </a:rPr>
              <a:t> </a:t>
            </a:r>
            <a:r>
              <a:rPr lang="en-US" sz="2300" dirty="0" smtClean="0">
                <a:solidFill>
                  <a:schemeClr val="tx1"/>
                </a:solidFill>
                <a:latin typeface="Bernard MT Condensed" pitchFamily="18" charset="0"/>
              </a:rPr>
              <a:t>of mostly outdoor scenes and landscapes.</a:t>
            </a:r>
          </a:p>
          <a:p>
            <a:pPr algn="ctr"/>
            <a:endParaRPr lang="fr-FR" sz="2300" dirty="0">
              <a:solidFill>
                <a:schemeClr val="tx1"/>
              </a:solidFill>
              <a:latin typeface="Bernard MT Condensed" pitchFamily="18" charset="0"/>
            </a:endParaRPr>
          </a:p>
        </p:txBody>
      </p:sp>
    </p:spTree>
    <p:extLst>
      <p:ext uri="{BB962C8B-B14F-4D97-AF65-F5344CB8AC3E}">
        <p14:creationId xmlns:p14="http://schemas.microsoft.com/office/powerpoint/2010/main" val="1063024351"/>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143999"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304800" y="228600"/>
            <a:ext cx="8591550" cy="685801"/>
          </a:xfrm>
        </p:spPr>
        <p:txBody>
          <a:bodyPr/>
          <a:lstStyle/>
          <a:p>
            <a:pPr algn="ctr"/>
            <a:r>
              <a:rPr lang="en-US" u="sng" dirty="0" smtClean="0">
                <a:solidFill>
                  <a:schemeClr val="bg1"/>
                </a:solidFill>
                <a:latin typeface="Bernard MT Condensed" pitchFamily="18" charset="0"/>
              </a:rPr>
              <a:t>How they were viewed</a:t>
            </a:r>
            <a:endParaRPr lang="fr-FR" u="sng" dirty="0">
              <a:solidFill>
                <a:schemeClr val="bg1"/>
              </a:solidFill>
              <a:latin typeface="Bernard MT Condensed" pitchFamily="18" charset="0"/>
            </a:endParaRPr>
          </a:p>
        </p:txBody>
      </p:sp>
      <p:sp>
        <p:nvSpPr>
          <p:cNvPr id="3" name="Content Placeholder 2"/>
          <p:cNvSpPr>
            <a:spLocks noGrp="1"/>
          </p:cNvSpPr>
          <p:nvPr>
            <p:ph sz="quarter" idx="13"/>
          </p:nvPr>
        </p:nvSpPr>
        <p:spPr/>
        <p:txBody>
          <a:bodyPr>
            <a:normAutofit/>
          </a:bodyPr>
          <a:lstStyle/>
          <a:p>
            <a:pPr algn="ctr"/>
            <a:r>
              <a:rPr lang="en-US" dirty="0" smtClean="0">
                <a:solidFill>
                  <a:schemeClr val="bg1"/>
                </a:solidFill>
                <a:latin typeface="Bernard MT Condensed" pitchFamily="18" charset="0"/>
              </a:rPr>
              <a:t>At first, Impressionism </a:t>
            </a:r>
            <a:r>
              <a:rPr lang="en-US" dirty="0">
                <a:solidFill>
                  <a:schemeClr val="bg1"/>
                </a:solidFill>
                <a:latin typeface="Bernard MT Condensed" pitchFamily="18" charset="0"/>
              </a:rPr>
              <a:t>had a harsh opposition from the conventional art community in France. </a:t>
            </a:r>
          </a:p>
          <a:p>
            <a:pPr marL="0" indent="0" algn="ctr">
              <a:buNone/>
            </a:pPr>
            <a:endParaRPr lang="en-US" dirty="0">
              <a:solidFill>
                <a:schemeClr val="bg1"/>
              </a:solidFill>
              <a:latin typeface="Bernard MT Condensed" pitchFamily="18" charset="0"/>
            </a:endParaRPr>
          </a:p>
          <a:p>
            <a:pPr algn="ctr"/>
            <a:r>
              <a:rPr lang="en-US" dirty="0" smtClean="0">
                <a:solidFill>
                  <a:schemeClr val="bg1"/>
                </a:solidFill>
                <a:latin typeface="Bernard MT Condensed" pitchFamily="18" charset="0"/>
              </a:rPr>
              <a:t> Impressionist were not looked at as good artists. They were looked at as artists who changed the accepted concepts on color and light within a painting.</a:t>
            </a:r>
          </a:p>
          <a:p>
            <a:pPr algn="ctr"/>
            <a:endParaRPr lang="en-US" dirty="0" smtClean="0">
              <a:solidFill>
                <a:schemeClr val="bg1"/>
              </a:solidFill>
              <a:latin typeface="Bernard MT Condensed" pitchFamily="18" charset="0"/>
            </a:endParaRPr>
          </a:p>
          <a:p>
            <a:pPr algn="ctr"/>
            <a:r>
              <a:rPr lang="en-US" dirty="0" smtClean="0">
                <a:solidFill>
                  <a:schemeClr val="bg1"/>
                </a:solidFill>
                <a:latin typeface="Bernard MT Condensed" pitchFamily="18" charset="0"/>
              </a:rPr>
              <a:t>Rumors say that Impressionism was rejected by the French high society.</a:t>
            </a:r>
          </a:p>
          <a:p>
            <a:pPr algn="ctr"/>
            <a:endParaRPr lang="en-US" dirty="0">
              <a:solidFill>
                <a:schemeClr val="bg1"/>
              </a:solidFill>
              <a:latin typeface="Bernard MT Condensed" pitchFamily="18" charset="0"/>
            </a:endParaRPr>
          </a:p>
          <a:p>
            <a:pPr algn="ctr"/>
            <a:r>
              <a:rPr lang="en-US" dirty="0" smtClean="0">
                <a:solidFill>
                  <a:schemeClr val="bg1"/>
                </a:solidFill>
                <a:latin typeface="Bernard MT Condensed" pitchFamily="18" charset="0"/>
              </a:rPr>
              <a:t>The paintings were not looked at the same way as traditional paintings were because they were depicting the lives of people and events that were “insignificant”.</a:t>
            </a:r>
            <a:endParaRPr lang="en-US" dirty="0">
              <a:solidFill>
                <a:schemeClr val="bg1"/>
              </a:solidFill>
              <a:latin typeface="Bernard MT Condensed" pitchFamily="18" charset="0"/>
            </a:endParaRPr>
          </a:p>
          <a:p>
            <a:pPr algn="ctr"/>
            <a:endParaRPr lang="fr-FR" dirty="0">
              <a:solidFill>
                <a:schemeClr val="bg1"/>
              </a:solidFill>
              <a:latin typeface="Bernard MT Condensed" pitchFamily="18" charset="0"/>
            </a:endParaRPr>
          </a:p>
        </p:txBody>
      </p:sp>
    </p:spTree>
    <p:extLst>
      <p:ext uri="{BB962C8B-B14F-4D97-AF65-F5344CB8AC3E}">
        <p14:creationId xmlns:p14="http://schemas.microsoft.com/office/powerpoint/2010/main" val="4101557785"/>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41766" y="914400"/>
            <a:ext cx="5791200" cy="3416320"/>
          </a:xfrm>
          <a:prstGeom prst="rect">
            <a:avLst/>
          </a:prstGeom>
          <a:noFill/>
        </p:spPr>
        <p:txBody>
          <a:bodyPr wrap="square" lIns="91440" tIns="45720" rIns="91440" bIns="45720">
            <a:spAutoFit/>
          </a:bodyPr>
          <a:lstStyle/>
          <a:p>
            <a:pPr algn="ctr"/>
            <a:r>
              <a:rPr lang="en-US"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nard MT Condensed" pitchFamily="18" charset="0"/>
              </a:rPr>
              <a:t>Examples</a:t>
            </a: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nard MT Condensed" pitchFamily="18" charset="0"/>
              </a:rPr>
              <a:t> </a:t>
            </a:r>
            <a:r>
              <a:rPr lang="en-US"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nard MT Condensed" pitchFamily="18" charset="0"/>
              </a:rPr>
              <a:t>of Impressionist Paintings</a:t>
            </a:r>
            <a:endParaRPr lang="en-US" sz="7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Bernard MT Condensed" pitchFamily="18" charset="0"/>
            </a:endParaRPr>
          </a:p>
        </p:txBody>
      </p:sp>
      <p:sp>
        <p:nvSpPr>
          <p:cNvPr id="5" name="Rectangle 4"/>
          <p:cNvSpPr/>
          <p:nvPr/>
        </p:nvSpPr>
        <p:spPr>
          <a:xfrm>
            <a:off x="3346976" y="4553634"/>
            <a:ext cx="2380780" cy="646331"/>
          </a:xfrm>
          <a:prstGeom prst="rect">
            <a:avLst/>
          </a:prstGeom>
          <a:noFill/>
        </p:spPr>
        <p:txBody>
          <a:bodyPr wrap="none" lIns="91440" tIns="45720" rIns="91440" bIns="45720">
            <a:spAutoFit/>
          </a:bodyPr>
          <a:lstStyle/>
          <a:p>
            <a:pPr algn="ctr"/>
            <a:r>
              <a:rPr lang="en-US" sz="3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Bernard MT Condensed" pitchFamily="18" charset="0"/>
              </a:rPr>
              <a:t>Mixed Artists</a:t>
            </a:r>
            <a:endParaRPr lang="en-US"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Bernard MT Condensed" pitchFamily="18" charset="0"/>
            </a:endParaRPr>
          </a:p>
        </p:txBody>
      </p:sp>
    </p:spTree>
    <p:extLst>
      <p:ext uri="{BB962C8B-B14F-4D97-AF65-F5344CB8AC3E}">
        <p14:creationId xmlns:p14="http://schemas.microsoft.com/office/powerpoint/2010/main" val="6140280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descr="http://t1.gstatic.com/images?q=tbn:ANd9GcQCamf4fxidO6CCnhKSip8mUMkwzNxdozvRYEFdPbnS9267duKPvA">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0999"/>
            <a:ext cx="8092074" cy="552345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33400" y="5904457"/>
            <a:ext cx="8092074" cy="523220"/>
          </a:xfrm>
          <a:prstGeom prst="rect">
            <a:avLst/>
          </a:prstGeom>
          <a:noFill/>
        </p:spPr>
        <p:txBody>
          <a:bodyPr wrap="square" rtlCol="0">
            <a:spAutoFit/>
          </a:bodyPr>
          <a:lstStyle/>
          <a:p>
            <a:pPr algn="ctr"/>
            <a:r>
              <a:rPr lang="en-US" sz="2800" b="1" i="1" dirty="0" smtClean="0">
                <a:latin typeface="Bernard MT Condensed" pitchFamily="18" charset="0"/>
              </a:rPr>
              <a:t>Starry Night </a:t>
            </a:r>
            <a:r>
              <a:rPr lang="en-US" sz="2800" b="1" dirty="0" smtClean="0">
                <a:latin typeface="Bernard MT Condensed" pitchFamily="18" charset="0"/>
              </a:rPr>
              <a:t>-</a:t>
            </a:r>
            <a:r>
              <a:rPr lang="en-US" sz="2800" dirty="0" smtClean="0">
                <a:latin typeface="Bernard MT Condensed" pitchFamily="18" charset="0"/>
              </a:rPr>
              <a:t> </a:t>
            </a:r>
            <a:r>
              <a:rPr lang="en-US" sz="2800" b="1" dirty="0" smtClean="0">
                <a:latin typeface="Bernard MT Condensed" pitchFamily="18" charset="0"/>
              </a:rPr>
              <a:t>Vincent Van Gogh</a:t>
            </a:r>
            <a:endParaRPr lang="fr-FR" sz="2800" b="1" dirty="0">
              <a:latin typeface="Bernard MT Condensed" pitchFamily="18" charset="0"/>
            </a:endParaRPr>
          </a:p>
        </p:txBody>
      </p:sp>
    </p:spTree>
    <p:extLst>
      <p:ext uri="{BB962C8B-B14F-4D97-AF65-F5344CB8AC3E}">
        <p14:creationId xmlns:p14="http://schemas.microsoft.com/office/powerpoint/2010/main" val="363690744"/>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63468" y="5715000"/>
            <a:ext cx="7543800" cy="523220"/>
          </a:xfrm>
          <a:prstGeom prst="rect">
            <a:avLst/>
          </a:prstGeom>
          <a:noFill/>
        </p:spPr>
        <p:txBody>
          <a:bodyPr wrap="square" rtlCol="0">
            <a:spAutoFit/>
          </a:bodyPr>
          <a:lstStyle/>
          <a:p>
            <a:pPr algn="ctr"/>
            <a:r>
              <a:rPr lang="en-US" sz="2800" b="1" i="1" dirty="0">
                <a:latin typeface="Bernard MT Condensed" pitchFamily="18" charset="0"/>
              </a:rPr>
              <a:t>Water lilies</a:t>
            </a:r>
            <a:r>
              <a:rPr lang="fr-FR" sz="2800" b="1" i="1" dirty="0">
                <a:latin typeface="Bernard MT Condensed" pitchFamily="18" charset="0"/>
              </a:rPr>
              <a:t> and </a:t>
            </a:r>
            <a:r>
              <a:rPr lang="en-US" sz="2800" b="1" i="1" dirty="0">
                <a:latin typeface="Bernard MT Condensed" pitchFamily="18" charset="0"/>
              </a:rPr>
              <a:t>Japanese</a:t>
            </a:r>
            <a:r>
              <a:rPr lang="fr-FR" sz="2800" b="1" i="1" dirty="0">
                <a:latin typeface="Bernard MT Condensed" pitchFamily="18" charset="0"/>
              </a:rPr>
              <a:t> </a:t>
            </a:r>
            <a:r>
              <a:rPr lang="fr-FR" sz="2800" b="1" i="1" dirty="0" smtClean="0">
                <a:latin typeface="Bernard MT Condensed" pitchFamily="18" charset="0"/>
              </a:rPr>
              <a:t>Bridge </a:t>
            </a:r>
            <a:r>
              <a:rPr lang="fr-FR" sz="2800" b="1" dirty="0" smtClean="0">
                <a:latin typeface="Bernard MT Condensed" pitchFamily="18" charset="0"/>
              </a:rPr>
              <a:t>- </a:t>
            </a:r>
            <a:r>
              <a:rPr lang="fr-FR" sz="2800" b="1" dirty="0">
                <a:latin typeface="Bernard MT Condensed" pitchFamily="18" charset="0"/>
              </a:rPr>
              <a:t>Claude Monet</a:t>
            </a:r>
          </a:p>
        </p:txBody>
      </p:sp>
      <p:pic>
        <p:nvPicPr>
          <p:cNvPr id="6" name="Picture 6" descr="http://www.artyfactory.com/art_appreciation/art_movements/art%20movements/impressionism/monet.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332014"/>
            <a:ext cx="7596777" cy="5382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65829"/>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http://static.ddmcdn.com/gif/impressionism-1.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364" y="381000"/>
            <a:ext cx="7657275" cy="4876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09599" y="5258260"/>
            <a:ext cx="7924801" cy="954107"/>
          </a:xfrm>
          <a:prstGeom prst="rect">
            <a:avLst/>
          </a:prstGeom>
          <a:noFill/>
        </p:spPr>
        <p:txBody>
          <a:bodyPr wrap="square" rtlCol="0">
            <a:spAutoFit/>
          </a:bodyPr>
          <a:lstStyle/>
          <a:p>
            <a:pPr algn="ctr"/>
            <a:r>
              <a:rPr lang="en-US" sz="2800" b="1" i="1" dirty="0">
                <a:latin typeface="Bernard MT Condensed" pitchFamily="18" charset="0"/>
              </a:rPr>
              <a:t>Sunday afternoon on the island of La Grande </a:t>
            </a:r>
            <a:r>
              <a:rPr lang="en-US" sz="2800" b="1" i="1" dirty="0" err="1" smtClean="0">
                <a:latin typeface="Bernard MT Condensed" pitchFamily="18" charset="0"/>
              </a:rPr>
              <a:t>Jatte</a:t>
            </a:r>
            <a:r>
              <a:rPr lang="en-US" sz="2800" b="1" i="1" dirty="0" smtClean="0">
                <a:latin typeface="Bernard MT Condensed" pitchFamily="18" charset="0"/>
              </a:rPr>
              <a:t> </a:t>
            </a:r>
            <a:r>
              <a:rPr lang="en-US" sz="2800" b="1" dirty="0" smtClean="0">
                <a:latin typeface="Bernard MT Condensed" pitchFamily="18" charset="0"/>
              </a:rPr>
              <a:t>-  </a:t>
            </a:r>
            <a:r>
              <a:rPr lang="en-US" sz="2800" b="1" dirty="0">
                <a:latin typeface="Bernard MT Condensed" pitchFamily="18" charset="0"/>
              </a:rPr>
              <a:t>Georges </a:t>
            </a:r>
            <a:r>
              <a:rPr lang="en-US" sz="2800" b="1" dirty="0" smtClean="0">
                <a:latin typeface="Bernard MT Condensed" pitchFamily="18" charset="0"/>
              </a:rPr>
              <a:t>Seurat</a:t>
            </a:r>
            <a:endParaRPr lang="fr-FR" sz="2800" b="1" dirty="0">
              <a:latin typeface="Bernard MT Condensed" pitchFamily="18" charset="0"/>
            </a:endParaRPr>
          </a:p>
        </p:txBody>
      </p:sp>
    </p:spTree>
    <p:extLst>
      <p:ext uri="{BB962C8B-B14F-4D97-AF65-F5344CB8AC3E}">
        <p14:creationId xmlns:p14="http://schemas.microsoft.com/office/powerpoint/2010/main" val="2540146182"/>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274320" y="5486400"/>
            <a:ext cx="8595360" cy="749808"/>
          </a:xfrm>
        </p:spPr>
        <p:txBody>
          <a:bodyPr>
            <a:normAutofit/>
          </a:bodyPr>
          <a:lstStyle/>
          <a:p>
            <a:pPr marL="0" indent="0" algn="ctr">
              <a:buNone/>
            </a:pPr>
            <a:r>
              <a:rPr lang="en-US" sz="2800" i="1" dirty="0" smtClean="0">
                <a:latin typeface="Bernard MT Condensed" pitchFamily="18" charset="0"/>
              </a:rPr>
              <a:t>Luncheon of the Boating Party </a:t>
            </a:r>
            <a:r>
              <a:rPr lang="en-US" sz="2800" dirty="0" smtClean="0">
                <a:latin typeface="Bernard MT Condensed" pitchFamily="18" charset="0"/>
              </a:rPr>
              <a:t>- Pierre Auguste Renoir</a:t>
            </a:r>
            <a:endParaRPr lang="fr-FR" sz="2800" dirty="0">
              <a:latin typeface="Bernard MT Condensed" pitchFamily="18" charset="0"/>
            </a:endParaRPr>
          </a:p>
        </p:txBody>
      </p:sp>
      <p:pic>
        <p:nvPicPr>
          <p:cNvPr id="1026" name="Picture 2" descr="http://www.canadatop.com/uploads/renoir_1527.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57200"/>
            <a:ext cx="7772400" cy="487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7092037"/>
      </p:ext>
    </p:extLst>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SOHO">
      <a:dk1>
        <a:srgbClr val="2E2224"/>
      </a:dk1>
      <a:lt1>
        <a:sysClr val="window" lastClr="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SOHO">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TC101790493[[fn=SOHO]]</Template>
  <TotalTime>232</TotalTime>
  <Words>951</Words>
  <Application>Microsoft Office PowerPoint</Application>
  <PresentationFormat>On-screen Show (4:3)</PresentationFormat>
  <Paragraphs>94</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Soho</vt:lpstr>
      <vt:lpstr>FRENCH IMPRESSIONISM</vt:lpstr>
      <vt:lpstr>The French Impressionism Movement</vt:lpstr>
      <vt:lpstr>Techniques Used</vt:lpstr>
      <vt:lpstr>How they were viewed</vt:lpstr>
      <vt:lpstr>PowerPoint Presentation</vt:lpstr>
      <vt:lpstr>PowerPoint Presentation</vt:lpstr>
      <vt:lpstr>PowerPoint Presentation</vt:lpstr>
      <vt:lpstr>PowerPoint Presentation</vt:lpstr>
      <vt:lpstr>PowerPoint Presentation</vt:lpstr>
      <vt:lpstr>PowerPoint Presentation</vt:lpstr>
      <vt:lpstr>Pierre- Auguste Renoir</vt:lpstr>
      <vt:lpstr>About Pierre-Auguste Renoir</vt:lpstr>
      <vt:lpstr>Renoir’s Life</vt:lpstr>
      <vt:lpstr>Pierre’s Family</vt:lpstr>
      <vt:lpstr>Renoir’s Career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Impressions’ Impact in America</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FRENCH IMPRESSIONISM</dc:title>
  <dc:creator>generic Plymouth teacher acct</dc:creator>
  <cp:lastModifiedBy>generic Plymouth teacher acct</cp:lastModifiedBy>
  <cp:revision>27</cp:revision>
  <dcterms:created xsi:type="dcterms:W3CDTF">2013-04-02T16:46:49Z</dcterms:created>
  <dcterms:modified xsi:type="dcterms:W3CDTF">2013-04-11T16:40:03Z</dcterms:modified>
</cp:coreProperties>
</file>