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2" r:id="rId6"/>
    <p:sldId id="263" r:id="rId7"/>
    <p:sldId id="260" r:id="rId8"/>
    <p:sldId id="261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7" r:id="rId21"/>
    <p:sldId id="278" r:id="rId22"/>
    <p:sldId id="279" r:id="rId23"/>
    <p:sldId id="280" r:id="rId24"/>
    <p:sldId id="275" r:id="rId25"/>
    <p:sldId id="276" r:id="rId26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9144000" cy="29337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0" y="2925286"/>
            <a:ext cx="9144000" cy="1588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12"/>
          <p:cNvSpPr/>
          <p:nvPr/>
        </p:nvSpPr>
        <p:spPr>
          <a:xfrm>
            <a:off x="2514600" y="2362200"/>
            <a:ext cx="4114800" cy="1127760"/>
          </a:xfrm>
          <a:prstGeom prst="rect">
            <a:avLst/>
          </a:prstGeom>
          <a:solidFill>
            <a:schemeClr val="tx1"/>
          </a:solidFill>
          <a:ln w="76200" cmpd="thinThick">
            <a:solidFill>
              <a:schemeClr val="tx1"/>
            </a:solidFill>
            <a:miter lim="800000"/>
          </a:ln>
        </p:spPr>
        <p:txBody>
          <a:bodyPr vert="horz" lIns="91440" tIns="45720" rIns="91440" bIns="45720" rtlCol="0" anchor="ctr" anchorCtr="0">
            <a:normAutofit/>
          </a:bodyPr>
          <a:lstStyle/>
          <a:p>
            <a:pPr algn="ctr" defTabSz="914400" rtl="0" eaLnBrk="1" latinLnBrk="0" hangingPunct="1">
              <a:spcBef>
                <a:spcPts val="400"/>
              </a:spcBef>
              <a:buNone/>
            </a:pPr>
            <a:endParaRPr lang="en-US" sz="1800" b="1" kern="1200" cap="all" spc="0" baseline="0" smtClean="0">
              <a:solidFill>
                <a:schemeClr val="bg1"/>
              </a:solidFill>
              <a:latin typeface="+mj-lt"/>
              <a:ea typeface="+mj-ea"/>
              <a:cs typeface="Tunga" pitchFamily="2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65400" y="3045460"/>
            <a:ext cx="4013200" cy="428625"/>
          </a:xfrm>
        </p:spPr>
        <p:txBody>
          <a:bodyPr tIns="0" anchor="t">
            <a:noAutofit/>
          </a:bodyPr>
          <a:lstStyle>
            <a:lvl1pPr marL="0" indent="0" algn="ctr">
              <a:buNone/>
              <a:defRPr sz="1600" b="0" i="0" cap="none" spc="0" baseline="0">
                <a:solidFill>
                  <a:schemeClr val="bg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2565400" y="2397760"/>
            <a:ext cx="4013200" cy="599440"/>
          </a:xfrm>
          <a:noFill/>
          <a:ln>
            <a:noFill/>
          </a:ln>
        </p:spPr>
        <p:txBody>
          <a:bodyPr bIns="0" anchor="b"/>
          <a:lstStyle>
            <a:lvl1pPr>
              <a:defRPr>
                <a:effectLst>
                  <a:glow rad="88900">
                    <a:schemeClr val="tx1">
                      <a:alpha val="60000"/>
                    </a:schemeClr>
                  </a:glo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0"/>
          </p:nvPr>
        </p:nvSpPr>
        <p:spPr bwMode="black"/>
        <p:txBody>
          <a:bodyPr/>
          <a:lstStyle/>
          <a:p>
            <a:fld id="{B6CCF4D2-CA35-4BF5-A3C8-B97679463F0E}" type="datetimeFigureOut">
              <a:rPr lang="fr-FR" smtClean="0"/>
              <a:t>05/04/2013</a:t>
            </a:fld>
            <a:endParaRPr lang="fr-FR"/>
          </a:p>
        </p:txBody>
      </p:sp>
      <p:sp>
        <p:nvSpPr>
          <p:cNvPr id="17" name="Slide Number Placeholder 1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E7BA6E7-3290-4D67-A5B4-6CE9FC65828A}" type="slidenum">
              <a:rPr lang="fr-FR" smtClean="0"/>
              <a:t>‹#›</a:t>
            </a:fld>
            <a:endParaRPr lang="fr-FR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CF4D2-CA35-4BF5-A3C8-B97679463F0E}" type="datetimeFigureOut">
              <a:rPr lang="fr-FR" smtClean="0"/>
              <a:t>05/04/2013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7BA6E7-3290-4D67-A5B4-6CE9FC65828A}" type="slidenum">
              <a:rPr lang="fr-FR" smtClean="0"/>
              <a:t>‹#›</a:t>
            </a:fld>
            <a:endParaRPr lang="fr-F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Straight Connector 8"/>
          <p:cNvCxnSpPr/>
          <p:nvPr/>
        </p:nvCxnSpPr>
        <p:spPr>
          <a:xfrm rot="5400000">
            <a:off x="4267200" y="3429000"/>
            <a:ext cx="6858000" cy="1588"/>
          </a:xfrm>
          <a:prstGeom prst="line">
            <a:avLst/>
          </a:prstGeom>
          <a:ln w="127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6"/>
          <p:cNvSpPr/>
          <p:nvPr/>
        </p:nvSpPr>
        <p:spPr bwMode="hidden">
          <a:xfrm>
            <a:off x="0" y="1"/>
            <a:ext cx="76962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629400" cy="50292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CF4D2-CA35-4BF5-A3C8-B97679463F0E}" type="datetimeFigureOut">
              <a:rPr lang="fr-FR" smtClean="0"/>
              <a:t>05/04/2013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7BA6E7-3290-4D67-A5B4-6CE9FC65828A}" type="slidenum">
              <a:rPr lang="fr-FR" smtClean="0"/>
              <a:t>‹#›</a:t>
            </a:fld>
            <a:endParaRPr lang="fr-FR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39000" y="914401"/>
            <a:ext cx="926980" cy="50292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Content Placeholder 30"/>
          <p:cNvSpPr>
            <a:spLocks noGrp="1"/>
          </p:cNvSpPr>
          <p:nvPr>
            <p:ph sz="quarter" idx="13"/>
          </p:nvPr>
        </p:nvSpPr>
        <p:spPr>
          <a:xfrm>
            <a:off x="457200" y="2020824"/>
            <a:ext cx="8229600" cy="407517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6CCF4D2-CA35-4BF5-A3C8-B97679463F0E}" type="datetimeFigureOut">
              <a:rPr lang="fr-FR" smtClean="0"/>
              <a:t>05/04/2013</a:t>
            </a:fld>
            <a:endParaRPr lang="fr-FR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8E7BA6E7-3290-4D67-A5B4-6CE9FC65828A}" type="slidenum">
              <a:rPr lang="fr-FR" smtClean="0"/>
              <a:t>‹#›</a:t>
            </a:fld>
            <a:endParaRPr lang="fr-FR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922776"/>
            <a:ext cx="9144000" cy="29352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0" y="3921760"/>
            <a:ext cx="9144000" cy="1588"/>
          </a:xfrm>
          <a:prstGeom prst="line">
            <a:avLst/>
          </a:prstGeom>
          <a:ln w="127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1"/>
          <p:cNvSpPr/>
          <p:nvPr/>
        </p:nvSpPr>
        <p:spPr>
          <a:xfrm>
            <a:off x="2514600" y="3368040"/>
            <a:ext cx="4114800" cy="1127760"/>
          </a:xfrm>
          <a:prstGeom prst="rect">
            <a:avLst/>
          </a:prstGeom>
          <a:solidFill>
            <a:schemeClr val="tx1"/>
          </a:solidFill>
          <a:ln w="76200" cmpd="thinThick">
            <a:solidFill>
              <a:schemeClr val="tx1"/>
            </a:solidFill>
            <a:miter lim="800000"/>
          </a:ln>
        </p:spPr>
        <p:txBody>
          <a:bodyPr vert="horz" lIns="91440" tIns="45720" rIns="91440" bIns="45720" rtlCol="0" anchor="ctr" anchorCtr="0">
            <a:normAutofit/>
          </a:bodyPr>
          <a:lstStyle/>
          <a:p>
            <a:pPr algn="ctr" defTabSz="914400" rtl="0" eaLnBrk="1" latinLnBrk="0" hangingPunct="1">
              <a:spcBef>
                <a:spcPts val="400"/>
              </a:spcBef>
              <a:buNone/>
            </a:pPr>
            <a:endParaRPr lang="en-US" sz="1800" b="1" kern="1200" cap="all" spc="0" baseline="0" smtClean="0">
              <a:solidFill>
                <a:schemeClr val="bg1"/>
              </a:solidFill>
              <a:latin typeface="+mj-lt"/>
              <a:ea typeface="+mj-ea"/>
              <a:cs typeface="Tunga" pitchFamily="2"/>
            </a:endParaRPr>
          </a:p>
        </p:txBody>
      </p:sp>
      <p:sp>
        <p:nvSpPr>
          <p:cNvPr id="9" name="Title Placeholder 1"/>
          <p:cNvSpPr>
            <a:spLocks noGrp="1"/>
          </p:cNvSpPr>
          <p:nvPr>
            <p:ph type="title"/>
          </p:nvPr>
        </p:nvSpPr>
        <p:spPr bwMode="black">
          <a:xfrm>
            <a:off x="2529052" y="3367246"/>
            <a:ext cx="4085897" cy="706821"/>
          </a:xfrm>
          <a:prstGeom prst="rect">
            <a:avLst/>
          </a:prstGeom>
          <a:noFill/>
          <a:ln w="98425" cmpd="thinThick">
            <a:noFill/>
            <a:miter lim="800000"/>
          </a:ln>
        </p:spPr>
        <p:txBody>
          <a:bodyPr vert="horz" lIns="91440" tIns="45720" rIns="91440" bIns="0" rtlCol="0" anchor="b" anchorCtr="0">
            <a:normAutofit/>
          </a:bodyPr>
          <a:lstStyle>
            <a:lvl1pPr>
              <a:defRPr kumimoji="0" lang="en-US" sz="18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Tunga" pitchFamily="2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Subtitle 2"/>
          <p:cNvSpPr>
            <a:spLocks noGrp="1"/>
          </p:cNvSpPr>
          <p:nvPr>
            <p:ph type="subTitle" idx="1"/>
          </p:nvPr>
        </p:nvSpPr>
        <p:spPr bwMode="black">
          <a:xfrm>
            <a:off x="2518542" y="4084577"/>
            <a:ext cx="4106917" cy="397094"/>
          </a:xfrm>
        </p:spPr>
        <p:txBody>
          <a:bodyPr tIns="0" anchor="t" anchorCtr="0">
            <a:normAutofit/>
          </a:bodyPr>
          <a:lstStyle>
            <a:lvl1pPr marL="0" indent="0" algn="ctr">
              <a:buNone/>
              <a:def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Tahoma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CF4D2-CA35-4BF5-A3C8-B97679463F0E}" type="datetimeFigureOut">
              <a:rPr lang="fr-FR" smtClean="0"/>
              <a:t>05/04/2013</a:t>
            </a:fld>
            <a:endParaRPr lang="fr-FR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E7BA6E7-3290-4D67-A5B4-6CE9FC65828A}" type="slidenum">
              <a:rPr lang="fr-FR" smtClean="0"/>
              <a:t>‹#›</a:t>
            </a:fld>
            <a:endParaRPr lang="fr-FR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30"/>
          <p:cNvSpPr>
            <a:spLocks noGrp="1"/>
          </p:cNvSpPr>
          <p:nvPr>
            <p:ph sz="quarter" idx="13"/>
          </p:nvPr>
        </p:nvSpPr>
        <p:spPr>
          <a:xfrm>
            <a:off x="457201" y="2020824"/>
            <a:ext cx="4023360" cy="400507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5" name="Content Placeholder 30"/>
          <p:cNvSpPr>
            <a:spLocks noGrp="1"/>
          </p:cNvSpPr>
          <p:nvPr>
            <p:ph sz="quarter" idx="14"/>
          </p:nvPr>
        </p:nvSpPr>
        <p:spPr>
          <a:xfrm>
            <a:off x="4663440" y="2020824"/>
            <a:ext cx="4023360" cy="400507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B6CCF4D2-CA35-4BF5-A3C8-B97679463F0E}" type="datetimeFigureOut">
              <a:rPr lang="fr-FR" smtClean="0"/>
              <a:t>05/04/2013</a:t>
            </a:fld>
            <a:endParaRPr lang="fr-FR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8E7BA6E7-3290-4D67-A5B4-6CE9FC65828A}" type="slidenum">
              <a:rPr lang="fr-FR" smtClean="0"/>
              <a:t>‹#›</a:t>
            </a:fld>
            <a:endParaRPr lang="fr-FR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6" name="Title 1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Content Placeholder 30"/>
          <p:cNvSpPr>
            <a:spLocks noGrp="1"/>
          </p:cNvSpPr>
          <p:nvPr>
            <p:ph sz="quarter" idx="13"/>
          </p:nvPr>
        </p:nvSpPr>
        <p:spPr>
          <a:xfrm>
            <a:off x="457201" y="2819400"/>
            <a:ext cx="4023360" cy="320954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4" name="Content Placeholder 30"/>
          <p:cNvSpPr>
            <a:spLocks noGrp="1"/>
          </p:cNvSpPr>
          <p:nvPr>
            <p:ph sz="quarter" idx="14"/>
          </p:nvPr>
        </p:nvSpPr>
        <p:spPr>
          <a:xfrm>
            <a:off x="4663440" y="2816352"/>
            <a:ext cx="4023360" cy="320954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020824"/>
            <a:ext cx="4023360" cy="704088"/>
          </a:xfrm>
          <a:noFill/>
          <a:ln w="98425" cmpd="thinThick">
            <a:noFill/>
            <a:miter lim="800000"/>
          </a:ln>
        </p:spPr>
        <p:txBody>
          <a:bodyPr vert="horz" lIns="91440" tIns="45720" rIns="91440" bIns="45720" rtlCol="0" anchor="ctr" anchorCtr="0">
            <a:normAutofit/>
          </a:bodyPr>
          <a:lstStyle>
            <a:lvl1pPr marL="0" indent="0" algn="ctr" defTabSz="914400" rtl="0" eaLnBrk="1" latinLnBrk="0" hangingPunct="1">
              <a:spcBef>
                <a:spcPts val="400"/>
              </a:spcBef>
              <a:buNone/>
              <a:defRPr lang="en-US" sz="1800" b="1" kern="1200" cap="none" spc="200" baseline="0" smtClean="0">
                <a:solidFill>
                  <a:schemeClr val="tx1"/>
                </a:solidFill>
                <a:latin typeface="+mj-lt"/>
                <a:ea typeface="+mj-ea"/>
                <a:cs typeface="Tunga" pitchFamily="2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5"/>
          </p:nvPr>
        </p:nvSpPr>
        <p:spPr>
          <a:xfrm>
            <a:off x="4663440" y="2020824"/>
            <a:ext cx="4023360" cy="704088"/>
          </a:xfrm>
          <a:noFill/>
          <a:ln w="98425" cmpd="thinThick">
            <a:noFill/>
            <a:miter lim="800000"/>
          </a:ln>
        </p:spPr>
        <p:txBody>
          <a:bodyPr vert="horz" lIns="91440" tIns="45720" rIns="91440" bIns="45720" rtlCol="0" anchor="ctr" anchorCtr="0">
            <a:normAutofit/>
          </a:bodyPr>
          <a:lstStyle>
            <a:lvl1pPr marL="0" indent="0" algn="ctr" defTabSz="914400" rtl="0" eaLnBrk="1" latinLnBrk="0" hangingPunct="1">
              <a:spcBef>
                <a:spcPts val="400"/>
              </a:spcBef>
              <a:buNone/>
              <a:defRPr lang="en-US" sz="1800" b="1" i="0" kern="1200" cap="none" spc="200" baseline="0" dirty="0" smtClean="0">
                <a:solidFill>
                  <a:schemeClr val="tx1"/>
                </a:solidFill>
                <a:latin typeface="+mj-lt"/>
                <a:ea typeface="+mj-ea"/>
                <a:cs typeface="Tunga" pitchFamily="2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ctr" defTabSz="914400" rtl="0" eaLnBrk="1" latinLnBrk="0" hangingPunct="1">
              <a:lnSpc>
                <a:spcPct val="11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FontTx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fld id="{B6CCF4D2-CA35-4BF5-A3C8-B97679463F0E}" type="datetimeFigureOut">
              <a:rPr lang="fr-FR" smtClean="0"/>
              <a:t>05/04/2013</a:t>
            </a:fld>
            <a:endParaRPr lang="fr-FR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8E7BA6E7-3290-4D67-A5B4-6CE9FC65828A}" type="slidenum">
              <a:rPr lang="fr-FR" smtClean="0"/>
              <a:t>‹#›</a:t>
            </a:fld>
            <a:endParaRPr lang="fr-FR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8" name="Title 1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CF4D2-CA35-4BF5-A3C8-B97679463F0E}" type="datetimeFigureOut">
              <a:rPr lang="fr-FR" smtClean="0"/>
              <a:t>05/04/2013</a:t>
            </a:fld>
            <a:endParaRPr lang="fr-FR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E7BA6E7-3290-4D67-A5B4-6CE9FC65828A}" type="slidenum">
              <a:rPr lang="fr-FR" smtClean="0"/>
              <a:t>‹#›</a:t>
            </a:fld>
            <a:endParaRPr lang="fr-FR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CF4D2-CA35-4BF5-A3C8-B97679463F0E}" type="datetimeFigureOut">
              <a:rPr lang="fr-FR" smtClean="0"/>
              <a:t>05/04/2013</a:t>
            </a:fld>
            <a:endParaRPr lang="fr-FR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E7BA6E7-3290-4D67-A5B4-6CE9FC65828A}" type="slidenum">
              <a:rPr lang="fr-FR" smtClean="0"/>
              <a:t>‹#›</a:t>
            </a:fld>
            <a:endParaRPr lang="fr-FR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30"/>
          <p:cNvSpPr>
            <a:spLocks noGrp="1"/>
          </p:cNvSpPr>
          <p:nvPr>
            <p:ph sz="quarter" idx="14"/>
          </p:nvPr>
        </p:nvSpPr>
        <p:spPr>
          <a:xfrm>
            <a:off x="1485900" y="1914525"/>
            <a:ext cx="6172200" cy="351091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2"/>
          </p:nvPr>
        </p:nvSpPr>
        <p:spPr>
          <a:xfrm>
            <a:off x="1737360" y="5513832"/>
            <a:ext cx="5669280" cy="548640"/>
          </a:xfrm>
        </p:spPr>
        <p:txBody>
          <a:bodyPr vert="horz" lIns="91440" tIns="0" rIns="91440" bIns="45720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 typeface="Arial" pitchFamily="34" charset="0"/>
              <a:buNone/>
              <a:defRPr lang="en-US" sz="1400" b="0" i="0" kern="1200" cap="none" spc="0" baseline="0" smtClean="0">
                <a:solidFill>
                  <a:schemeClr val="tx1"/>
                </a:solidFill>
                <a:latin typeface="+mn-lt"/>
                <a:ea typeface="+mn-ea"/>
                <a:cs typeface="Tahoma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B6CCF4D2-CA35-4BF5-A3C8-B97679463F0E}" type="datetimeFigureOut">
              <a:rPr lang="fr-FR" smtClean="0"/>
              <a:t>05/04/2013</a:t>
            </a:fld>
            <a:endParaRPr lang="fr-FR"/>
          </a:p>
        </p:txBody>
      </p:sp>
      <p:sp>
        <p:nvSpPr>
          <p:cNvPr id="19" name="Slide Number Placeholder 18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8E7BA6E7-3290-4D67-A5B4-6CE9FC65828A}" type="slidenum">
              <a:rPr lang="fr-FR" smtClean="0"/>
              <a:t>‹#›</a:t>
            </a:fld>
            <a:endParaRPr lang="fr-FR"/>
          </a:p>
        </p:txBody>
      </p:sp>
      <p:sp>
        <p:nvSpPr>
          <p:cNvPr id="23" name="Footer Placeholder 22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852209" y="2026918"/>
            <a:ext cx="5439582" cy="3263750"/>
          </a:xfrm>
          <a:solidFill>
            <a:schemeClr val="tx1"/>
          </a:solidFill>
          <a:ln w="69850" cmpd="dbl">
            <a:solidFill>
              <a:schemeClr val="tx1"/>
            </a:solidFill>
            <a:miter lim="800000"/>
          </a:ln>
        </p:spPr>
        <p:txBody>
          <a:bodyPr vert="horz" lIns="91440" tIns="45720" rIns="91440" bIns="45720" rtlCol="0" anchor="ctr" anchorCtr="0">
            <a:normAutofit/>
          </a:bodyPr>
          <a:lstStyle>
            <a:lvl1pPr marL="0" indent="0" algn="ctr" defTabSz="914400" rtl="0" eaLnBrk="1" latinLnBrk="0" hangingPunct="1">
              <a:spcBef>
                <a:spcPts val="400"/>
              </a:spcBef>
              <a:buNone/>
              <a:defRPr lang="en-US" sz="1800" b="0" kern="1200" cap="none" spc="0" baseline="0" dirty="0">
                <a:solidFill>
                  <a:schemeClr val="bg1"/>
                </a:solidFill>
                <a:latin typeface="+mj-lt"/>
                <a:ea typeface="+mj-ea"/>
                <a:cs typeface="Tunga" pitchFamily="2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5" name="Text Placeholder 24"/>
          <p:cNvSpPr>
            <a:spLocks noGrp="1"/>
          </p:cNvSpPr>
          <p:nvPr>
            <p:ph type="body" sz="quarter" idx="13"/>
          </p:nvPr>
        </p:nvSpPr>
        <p:spPr>
          <a:xfrm>
            <a:off x="1737360" y="5516880"/>
            <a:ext cx="5669280" cy="548640"/>
          </a:xfrm>
        </p:spPr>
        <p:txBody>
          <a:bodyPr vert="horz" lIns="91440" tIns="0" rIns="91440" bIns="0" rtlCol="0" anchor="ctr" anchorCtr="0">
            <a:normAutofit/>
          </a:bodyPr>
          <a:lstStyle>
            <a:lvl1pPr marL="0" indent="0">
              <a:spcBef>
                <a:spcPts val="0"/>
              </a:spcBef>
              <a:buNone/>
              <a:defRPr lang="en-US" sz="1400" b="0" i="0" kern="1200" cap="none" spc="30" baseline="0" smtClean="0">
                <a:solidFill>
                  <a:schemeClr val="tx2"/>
                </a:solidFill>
                <a:latin typeface="+mn-lt"/>
                <a:ea typeface="+mn-ea"/>
                <a:cs typeface="Tahoma" pitchFamily="34" charset="0"/>
              </a:defRPr>
            </a:lvl1pPr>
            <a:lvl2pPr marL="171450" indent="1588">
              <a:buNone/>
              <a:defRPr>
                <a:solidFill>
                  <a:schemeClr val="bg2"/>
                </a:solidFill>
              </a:defRPr>
            </a:lvl2pPr>
            <a:lvl3pPr marL="344488" indent="6350">
              <a:buNone/>
              <a:defRPr>
                <a:solidFill>
                  <a:schemeClr val="bg2"/>
                </a:solidFill>
              </a:defRPr>
            </a:lvl3pPr>
            <a:lvl4pPr marL="515938" indent="3175">
              <a:buNone/>
              <a:defRPr>
                <a:solidFill>
                  <a:schemeClr val="bg2"/>
                </a:solidFill>
              </a:defRPr>
            </a:lvl4pPr>
            <a:lvl5pPr marL="688975" indent="-1588">
              <a:buNone/>
              <a:defRPr>
                <a:solidFill>
                  <a:schemeClr val="bg2"/>
                </a:solidFill>
              </a:defRPr>
            </a:lvl5pPr>
          </a:lstStyle>
          <a:p>
            <a:pPr marL="0" lvl="0" indent="0" algn="ctr" defTabSz="914400" rtl="0" eaLnBrk="1" latinLnBrk="0" hangingPunct="1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2514600" y="975360"/>
            <a:ext cx="4114800" cy="70104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4"/>
          </p:nvPr>
        </p:nvSpPr>
        <p:spPr>
          <a:xfrm>
            <a:off x="2981325" y="273180"/>
            <a:ext cx="3181350" cy="292100"/>
          </a:xfrm>
        </p:spPr>
        <p:txBody>
          <a:bodyPr/>
          <a:lstStyle/>
          <a:p>
            <a:fld id="{B6CCF4D2-CA35-4BF5-A3C8-B97679463F0E}" type="datetimeFigureOut">
              <a:rPr lang="fr-FR" smtClean="0"/>
              <a:t>05/04/2013</a:t>
            </a:fld>
            <a:endParaRPr lang="fr-FR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5"/>
          </p:nvPr>
        </p:nvSpPr>
        <p:spPr>
          <a:xfrm>
            <a:off x="4038600" y="6172200"/>
            <a:ext cx="1066800" cy="304800"/>
          </a:xfrm>
        </p:spPr>
        <p:txBody>
          <a:bodyPr/>
          <a:lstStyle/>
          <a:p>
            <a:fld id="{8E7BA6E7-3290-4D67-A5B4-6CE9FC65828A}" type="slidenum">
              <a:rPr lang="fr-FR" smtClean="0"/>
              <a:t>‹#›</a:t>
            </a:fld>
            <a:endParaRPr lang="fr-FR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6"/>
          </p:nvPr>
        </p:nvSpPr>
        <p:spPr>
          <a:xfrm>
            <a:off x="1447800" y="6486525"/>
            <a:ext cx="6248400" cy="292100"/>
          </a:xfrm>
        </p:spPr>
        <p:txBody>
          <a:bodyPr/>
          <a:lstStyle/>
          <a:p>
            <a:endParaRPr lang="fr-F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blinds dir="vert"/>
      </p:transition>
    </mc:Choice>
    <mc:Fallback xmlns="">
      <p:transition spd="slow">
        <p:blinds dir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 bwMode="hidden">
          <a:xfrm>
            <a:off x="0" y="1335973"/>
            <a:ext cx="9144000" cy="55220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019301"/>
            <a:ext cx="8229600" cy="41173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981325" y="273180"/>
            <a:ext cx="3181350" cy="2921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>
              <a:defRPr sz="1200" b="0" cap="all" spc="300" baseline="0">
                <a:solidFill>
                  <a:schemeClr val="tx1"/>
                </a:solidFill>
              </a:defRPr>
            </a:lvl1pPr>
          </a:lstStyle>
          <a:p>
            <a:fld id="{B6CCF4D2-CA35-4BF5-A3C8-B97679463F0E}" type="datetimeFigureOut">
              <a:rPr lang="fr-FR" smtClean="0"/>
              <a:t>05/04/2013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47800" y="6486525"/>
            <a:ext cx="6248400" cy="2921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100" b="0" cap="all" spc="300" baseline="0">
                <a:solidFill>
                  <a:schemeClr val="tx1"/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38600" y="6172200"/>
            <a:ext cx="1066800" cy="304800"/>
          </a:xfrm>
          <a:prstGeom prst="rect">
            <a:avLst/>
          </a:prstGeom>
          <a:ln>
            <a:noFill/>
          </a:ln>
        </p:spPr>
        <p:txBody>
          <a:bodyPr vert="horz" lIns="0" tIns="0" rIns="0" bIns="0" rtlCol="0" anchor="ctr">
            <a:normAutofit/>
          </a:bodyPr>
          <a:lstStyle>
            <a:lvl1pPr algn="ctr">
              <a:defRPr sz="1200" b="1">
                <a:solidFill>
                  <a:schemeClr val="tx1"/>
                </a:solidFill>
              </a:defRPr>
            </a:lvl1pPr>
          </a:lstStyle>
          <a:p>
            <a:fld id="{8E7BA6E7-3290-4D67-A5B4-6CE9FC65828A}" type="slidenum">
              <a:rPr lang="fr-FR" smtClean="0"/>
              <a:t>‹#›</a:t>
            </a:fld>
            <a:endParaRPr lang="fr-FR"/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1331436"/>
            <a:ext cx="9144000" cy="1588"/>
          </a:xfrm>
          <a:prstGeom prst="line">
            <a:avLst/>
          </a:prstGeom>
          <a:ln w="12700">
            <a:solidFill>
              <a:schemeClr val="tx2">
                <a:lumMod val="7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14600" y="975360"/>
            <a:ext cx="4114800" cy="701040"/>
          </a:xfrm>
          <a:prstGeom prst="rect">
            <a:avLst/>
          </a:prstGeom>
          <a:solidFill>
            <a:schemeClr val="tx1"/>
          </a:solidFill>
          <a:ln w="76200" cmpd="thinThick">
            <a:solidFill>
              <a:schemeClr val="tx1"/>
            </a:solidFill>
            <a:miter lim="800000"/>
          </a:ln>
        </p:spPr>
        <p:txBody>
          <a:bodyPr vert="horz" lIns="91440" tIns="45720" rIns="91440" bIns="45720" rtlCol="0" anchor="ctr" anchorCtr="0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2000">
        <p:blinds dir="vert"/>
      </p:transition>
    </mc:Choice>
    <mc:Fallback xmlns="">
      <p:transition spd="slow">
        <p:blinds dir="vert"/>
      </p:transition>
    </mc:Fallback>
  </mc:AlternateContent>
  <p:txStyles>
    <p:titleStyle>
      <a:lvl1pPr algn="ctr" defTabSz="914400" rtl="0" eaLnBrk="1" latinLnBrk="0" hangingPunct="1">
        <a:spcBef>
          <a:spcPts val="400"/>
        </a:spcBef>
        <a:buNone/>
        <a:defRPr sz="1800" b="1" kern="1200" cap="all" spc="0" baseline="0">
          <a:solidFill>
            <a:schemeClr val="bg1">
              <a:lumMod val="75000"/>
              <a:lumOff val="25000"/>
            </a:schemeClr>
          </a:solidFill>
          <a:effectLst/>
          <a:latin typeface="+mj-lt"/>
          <a:ea typeface="+mj-ea"/>
          <a:cs typeface="Tunga" pitchFamily="2"/>
        </a:defRPr>
      </a:lvl1pPr>
    </p:titleStyle>
    <p:bodyStyle>
      <a:lvl1pPr marL="0" indent="0" algn="ctr" defTabSz="914400" rtl="0" eaLnBrk="1" latinLnBrk="0" hangingPunct="1">
        <a:lnSpc>
          <a:spcPct val="100000"/>
        </a:lnSpc>
        <a:spcBef>
          <a:spcPts val="600"/>
        </a:spcBef>
        <a:spcAft>
          <a:spcPts val="0"/>
        </a:spcAft>
        <a:buClr>
          <a:schemeClr val="accent1"/>
        </a:buClr>
        <a:buFontTx/>
        <a:buNone/>
        <a:defRPr sz="2000" b="0" i="0" kern="1200" cap="none" spc="30" baseline="0">
          <a:solidFill>
            <a:schemeClr val="tx1"/>
          </a:solidFill>
          <a:latin typeface="+mn-lt"/>
          <a:ea typeface="+mn-ea"/>
          <a:cs typeface="Tahoma" pitchFamily="34" charset="0"/>
        </a:defRPr>
      </a:lvl1pPr>
      <a:lvl2pPr marL="0" indent="0" algn="ctr" defTabSz="914400" rtl="0" eaLnBrk="1" latinLnBrk="0" hangingPunct="1">
        <a:lnSpc>
          <a:spcPct val="100000"/>
        </a:lnSpc>
        <a:spcBef>
          <a:spcPts val="1200"/>
        </a:spcBef>
        <a:buClr>
          <a:schemeClr val="accent1"/>
        </a:buClr>
        <a:buFontTx/>
        <a:buNone/>
        <a:defRPr sz="1800" kern="1200">
          <a:solidFill>
            <a:schemeClr val="tx2"/>
          </a:solidFill>
          <a:latin typeface="+mn-lt"/>
          <a:ea typeface="+mn-ea"/>
          <a:cs typeface="Tahoma" pitchFamily="34" charset="0"/>
        </a:defRPr>
      </a:lvl2pPr>
      <a:lvl3pPr marL="0" indent="0" algn="ctr" defTabSz="914400" rtl="0" eaLnBrk="1" latinLnBrk="0" hangingPunct="1">
        <a:lnSpc>
          <a:spcPct val="100000"/>
        </a:lnSpc>
        <a:spcBef>
          <a:spcPts val="1200"/>
        </a:spcBef>
        <a:buClr>
          <a:schemeClr val="accent1"/>
        </a:buClr>
        <a:buFontTx/>
        <a:buNone/>
        <a:defRPr sz="1600" kern="1200">
          <a:solidFill>
            <a:schemeClr val="tx1"/>
          </a:solidFill>
          <a:latin typeface="+mn-lt"/>
          <a:ea typeface="+mn-ea"/>
          <a:cs typeface="Tahoma" pitchFamily="34" charset="0"/>
        </a:defRPr>
      </a:lvl3pPr>
      <a:lvl4pPr marL="0" indent="0" algn="ctr" defTabSz="914400" rtl="0" eaLnBrk="1" latinLnBrk="0" hangingPunct="1">
        <a:lnSpc>
          <a:spcPct val="100000"/>
        </a:lnSpc>
        <a:spcBef>
          <a:spcPts val="1200"/>
        </a:spcBef>
        <a:buClr>
          <a:schemeClr val="accent1"/>
        </a:buClr>
        <a:buFontTx/>
        <a:buNone/>
        <a:defRPr sz="1400" kern="1200">
          <a:solidFill>
            <a:schemeClr val="tx2"/>
          </a:solidFill>
          <a:latin typeface="+mn-lt"/>
          <a:ea typeface="+mn-ea"/>
          <a:cs typeface="Tahoma" pitchFamily="34" charset="0"/>
        </a:defRPr>
      </a:lvl4pPr>
      <a:lvl5pPr marL="0" indent="0" algn="ctr" defTabSz="914400" rtl="0" eaLnBrk="1" latinLnBrk="0" hangingPunct="1">
        <a:lnSpc>
          <a:spcPct val="100000"/>
        </a:lnSpc>
        <a:spcBef>
          <a:spcPts val="1200"/>
        </a:spcBef>
        <a:buClr>
          <a:schemeClr val="accent1"/>
        </a:buClr>
        <a:buFontTx/>
        <a:buNone/>
        <a:defRPr sz="1400" kern="1200" baseline="0">
          <a:solidFill>
            <a:schemeClr val="tx1"/>
          </a:solidFill>
          <a:latin typeface="+mn-lt"/>
          <a:ea typeface="+mn-ea"/>
          <a:cs typeface="Tahoma" pitchFamily="34" charset="0"/>
        </a:defRPr>
      </a:lvl5pPr>
      <a:lvl6pPr marL="0" indent="0" algn="ctr" defTabSz="914400" rtl="0" eaLnBrk="1" latinLnBrk="0" hangingPunct="1">
        <a:lnSpc>
          <a:spcPct val="100000"/>
        </a:lnSpc>
        <a:spcBef>
          <a:spcPts val="1200"/>
        </a:spcBef>
        <a:buFont typeface="Arial" pitchFamily="34" charset="0"/>
        <a:buNone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0" indent="0" algn="ctr" defTabSz="914400" rtl="0" eaLnBrk="1" latinLnBrk="0" hangingPunct="1">
        <a:lnSpc>
          <a:spcPct val="100000"/>
        </a:lnSpc>
        <a:spcBef>
          <a:spcPts val="1200"/>
        </a:spcBef>
        <a:buFont typeface="Arial" pitchFamily="34" charset="0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0" indent="0" algn="ctr" defTabSz="914400" rtl="0" eaLnBrk="1" latinLnBrk="0" hangingPunct="1">
        <a:lnSpc>
          <a:spcPct val="100000"/>
        </a:lnSpc>
        <a:spcBef>
          <a:spcPts val="1200"/>
        </a:spcBef>
        <a:buFont typeface="Arial" pitchFamily="34" charset="0"/>
        <a:buNone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0" indent="0" algn="ctr" defTabSz="914400" rtl="0" eaLnBrk="1" latinLnBrk="0" hangingPunct="1">
        <a:lnSpc>
          <a:spcPct val="100000"/>
        </a:lnSpc>
        <a:spcBef>
          <a:spcPts val="1200"/>
        </a:spcBef>
        <a:buFont typeface="Arial" pitchFamily="34" charset="0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57300" y="990600"/>
            <a:ext cx="66294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dirty="0" smtClean="0">
                <a:latin typeface="French Script MT" pitchFamily="66" charset="0"/>
              </a:rPr>
              <a:t>Impressionism</a:t>
            </a:r>
            <a:endParaRPr lang="fr-FR" sz="6600" dirty="0">
              <a:latin typeface="French Script MT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9804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-2688"/>
            <a:ext cx="9144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074" name="Picture 2" descr="Water Lily Pond - Claude Oscar Monet - www.claudemonetgallery.or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28"/>
          <a:stretch/>
        </p:blipFill>
        <p:spPr bwMode="auto">
          <a:xfrm>
            <a:off x="1017049" y="0"/>
            <a:ext cx="7109903" cy="6855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004455" y="6488668"/>
            <a:ext cx="3048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Water Lily Pond</a:t>
            </a:r>
            <a:endParaRPr lang="fr-FR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1935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-2688"/>
            <a:ext cx="9144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098" name="Picture 2" descr="San Giorgio Maggiore At Dusk - Claude Oscar Monet - www.claudemonetgallery.or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44"/>
          <a:stretch/>
        </p:blipFill>
        <p:spPr bwMode="auto">
          <a:xfrm>
            <a:off x="762000" y="734291"/>
            <a:ext cx="7620000" cy="53894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004454" y="6488668"/>
            <a:ext cx="35675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San Giorgio Maggiore </a:t>
            </a:r>
            <a:r>
              <a:rPr lang="it-IT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At </a:t>
            </a:r>
            <a:r>
              <a:rPr lang="it-IT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Dusk</a:t>
            </a:r>
          </a:p>
        </p:txBody>
      </p:sp>
    </p:spTree>
    <p:extLst>
      <p:ext uri="{BB962C8B-B14F-4D97-AF65-F5344CB8AC3E}">
        <p14:creationId xmlns:p14="http://schemas.microsoft.com/office/powerpoint/2010/main" val="4021769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-2688"/>
            <a:ext cx="9144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122" name="Picture 2" descr="Wild Poppies, Near Argenteuil - Claude Oscar Monet - www.claudemonetgallery.or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544"/>
          <a:stretch/>
        </p:blipFill>
        <p:spPr bwMode="auto">
          <a:xfrm>
            <a:off x="474448" y="304800"/>
            <a:ext cx="8195105" cy="6248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004454" y="6488668"/>
            <a:ext cx="35675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Wild Poppies</a:t>
            </a:r>
            <a:endParaRPr lang="it-IT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0570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-2688"/>
            <a:ext cx="9144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146" name="Picture 2" descr="Argenteuil (Red Boats) - Claude Oscar Monet - www.claudemonetgallery.or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47"/>
          <a:stretch/>
        </p:blipFill>
        <p:spPr bwMode="auto">
          <a:xfrm>
            <a:off x="762000" y="509155"/>
            <a:ext cx="7620000" cy="58396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004454" y="6488668"/>
            <a:ext cx="35675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Argenteuil</a:t>
            </a:r>
            <a:endParaRPr lang="it-IT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67240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-2688"/>
            <a:ext cx="9144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7170" name="Picture 2" descr="Water Lilies  Evening Effect - Claude Oscar Monet - www.claudemonetgallery.or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40"/>
          <a:stretch/>
        </p:blipFill>
        <p:spPr bwMode="auto">
          <a:xfrm>
            <a:off x="483181" y="512618"/>
            <a:ext cx="8177639" cy="58327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004454" y="6488668"/>
            <a:ext cx="35675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Water Liles in the Evening</a:t>
            </a:r>
            <a:endParaRPr lang="it-IT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5527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-2688"/>
            <a:ext cx="9144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8194" name="Picture 2" descr="F:\Freshman\Language&amp;Culture\Impressionism\Images\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400" y="330930"/>
            <a:ext cx="5029200" cy="61961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004454" y="6488668"/>
            <a:ext cx="35675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La Promenade</a:t>
            </a:r>
            <a:endParaRPr lang="it-IT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6581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-2688"/>
            <a:ext cx="9144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TextBox 2"/>
          <p:cNvSpPr txBox="1"/>
          <p:nvPr/>
        </p:nvSpPr>
        <p:spPr>
          <a:xfrm>
            <a:off x="1004454" y="6488668"/>
            <a:ext cx="35675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The Rock Needle</a:t>
            </a:r>
            <a:endParaRPr lang="it-IT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20" name="Picture 4" descr="The Rock Needle And The Porte D Aval - Claude Oscar Monet - www.claudemonetgallery.or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34"/>
          <a:stretch/>
        </p:blipFill>
        <p:spPr bwMode="auto">
          <a:xfrm>
            <a:off x="762000" y="428625"/>
            <a:ext cx="7620000" cy="6000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23518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-2688"/>
            <a:ext cx="9144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2290" name="Picture 2" descr="The Beach At Pourville - Claude Oscar Monet - www.claudemonetgallery.or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50"/>
          <a:stretch/>
        </p:blipFill>
        <p:spPr bwMode="auto">
          <a:xfrm>
            <a:off x="379938" y="-2688"/>
            <a:ext cx="838412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004454" y="6488668"/>
            <a:ext cx="35675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The Beach at Pourville</a:t>
            </a:r>
            <a:endParaRPr lang="it-IT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4648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-2688"/>
            <a:ext cx="9144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1266" name="Picture 2" descr="Cliff Near Fecamp - Claude Oscar Monet - www.claudemonetgallery.or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31"/>
          <a:stretch/>
        </p:blipFill>
        <p:spPr bwMode="auto">
          <a:xfrm>
            <a:off x="487643" y="432567"/>
            <a:ext cx="8168715" cy="59928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004454" y="6488668"/>
            <a:ext cx="35675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Cliff Near Fecamp</a:t>
            </a:r>
            <a:endParaRPr lang="it-IT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7700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-2688"/>
            <a:ext cx="9144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242" name="Picture 2" descr="The Costoms House  Morning Effect - Claude Oscar Monet - www.claudemonetgallery.or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32"/>
          <a:stretch/>
        </p:blipFill>
        <p:spPr bwMode="auto">
          <a:xfrm>
            <a:off x="762000" y="263282"/>
            <a:ext cx="7620000" cy="6331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004454" y="6488668"/>
            <a:ext cx="35675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The </a:t>
            </a:r>
            <a:r>
              <a:rPr lang="en-US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Costoms</a:t>
            </a:r>
            <a:r>
              <a:rPr lang="en-US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House Morning Effect</a:t>
            </a:r>
          </a:p>
        </p:txBody>
      </p:sp>
    </p:spTree>
    <p:extLst>
      <p:ext uri="{BB962C8B-B14F-4D97-AF65-F5344CB8AC3E}">
        <p14:creationId xmlns:p14="http://schemas.microsoft.com/office/powerpoint/2010/main" val="21574277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71500" y="1843951"/>
            <a:ext cx="8001000" cy="317009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 smtClean="0"/>
              <a:t>	</a:t>
            </a:r>
            <a:r>
              <a:rPr lang="en-US" sz="2400" dirty="0" smtClean="0">
                <a:latin typeface="Trajan Pro" pitchFamily="18" charset="0"/>
                <a:cs typeface="Times New Roman" pitchFamily="18" charset="0"/>
              </a:rPr>
              <a:t>Impressionism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is 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a 19th-century art 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movement that 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originated with a group of Paris-based artists. 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Their 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independent 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exhibitions was a turning point in art culture, and brought 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them to prominence during the 1870s and 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1880s.  The French community was very critical of this new art theme, and was not popular when it first came to light.  The 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name of the style derives from the title of a Claude 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Monet work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, </a:t>
            </a:r>
            <a:r>
              <a:rPr lang="en-US" sz="2200" i="1" dirty="0">
                <a:latin typeface="Times New Roman" pitchFamily="18" charset="0"/>
                <a:cs typeface="Times New Roman" pitchFamily="18" charset="0"/>
              </a:rPr>
              <a:t>Impression, </a:t>
            </a:r>
            <a:r>
              <a:rPr lang="en-US" sz="2200" i="1" dirty="0" err="1">
                <a:latin typeface="Times New Roman" pitchFamily="18" charset="0"/>
                <a:cs typeface="Times New Roman" pitchFamily="18" charset="0"/>
              </a:rPr>
              <a:t>soleil</a:t>
            </a:r>
            <a:r>
              <a:rPr lang="en-US" sz="22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i="1" dirty="0" err="1">
                <a:latin typeface="Times New Roman" pitchFamily="18" charset="0"/>
                <a:cs typeface="Times New Roman" pitchFamily="18" charset="0"/>
              </a:rPr>
              <a:t>levant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, which 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provoked the critic Louis 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Leroy to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coin the 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term in a 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sarcastic review 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published in the Parisian newspaper </a:t>
            </a:r>
            <a:r>
              <a:rPr lang="en-US" sz="2200" i="1" dirty="0">
                <a:latin typeface="Times New Roman" pitchFamily="18" charset="0"/>
                <a:cs typeface="Times New Roman" pitchFamily="18" charset="0"/>
              </a:rPr>
              <a:t>Le Charivari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fr-FR" sz="22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7842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Freshman\Language&amp;Culture\Impressionism\Images\39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72433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-2688"/>
            <a:ext cx="9144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050" name="Picture 2" descr="F:\Freshman\Language&amp;Culture\Impressionism\Images\39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0250" y="0"/>
            <a:ext cx="51435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10790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F:\Freshman\Language&amp;Culture\Impressionism\Images\39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81567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F:\Freshman\Language&amp;Culture\Impressionism\Images\39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35729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57300" y="990600"/>
            <a:ext cx="66294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dirty="0" smtClean="0">
                <a:latin typeface="French Script MT" pitchFamily="66" charset="0"/>
              </a:rPr>
              <a:t>Impressionism in America</a:t>
            </a:r>
            <a:endParaRPr lang="fr-FR" sz="6600" dirty="0">
              <a:latin typeface="French Script MT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47008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0500" y="1012954"/>
            <a:ext cx="8763000" cy="483209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	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Soon 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after Americans began 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to 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collect and emulate European art, the French 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Impressionists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made 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their debut in a private exhibition in Paris in 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1874.  Rejecting 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the academics' devotion to invented subjects and meticulous technique, Impressionist painters depicted landscapes and intimate scenes of everyday middle-class 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life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using 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natural light, rapid brushwork, and a high-keyed palette. 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Young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 Americans in 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Paris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in 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the 1870s, studying with academic teachers such as Jean-Léon </a:t>
            </a:r>
            <a:r>
              <a:rPr lang="en-US" sz="2200" dirty="0" err="1">
                <a:latin typeface="Times New Roman" pitchFamily="18" charset="0"/>
                <a:cs typeface="Times New Roman" pitchFamily="18" charset="0"/>
              </a:rPr>
              <a:t>Gérôme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, ignored Impressionism. 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The 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few who took note of the radical style were repelled. </a:t>
            </a:r>
            <a:endParaRPr lang="en-US" sz="2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Later, during 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the 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mid 1880s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French 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Impressionism lost its radical 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edge.  American 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collectors began to value the style, and more American artists began to experiment with 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it.  Exhibitions 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of Impressionist works were held in American cities and sales were strong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	By the early 1890s, Impressionism was firmly established as a valid style of painting for American artists.  </a:t>
            </a:r>
            <a:endParaRPr lang="fr-FR" sz="22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9266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F:\Freshman\Language&amp;Culture\Impressionism\Images\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52400" y="83403"/>
            <a:ext cx="3886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i="1" dirty="0" err="1" smtClean="0">
                <a:latin typeface="Times New Roman" pitchFamily="18" charset="0"/>
                <a:cs typeface="Times New Roman" pitchFamily="18" charset="0"/>
              </a:rPr>
              <a:t>Soliel</a:t>
            </a:r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 smtClean="0">
                <a:latin typeface="Times New Roman" pitchFamily="18" charset="0"/>
                <a:cs typeface="Times New Roman" pitchFamily="18" charset="0"/>
              </a:rPr>
              <a:t>levant</a:t>
            </a:r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Claude Monet</a:t>
            </a:r>
            <a:endParaRPr lang="fr-FR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4940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1000" y="1351508"/>
            <a:ext cx="8382000" cy="415498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	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Early Impressionists were radicals in their time, and violated 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the rules of academic painting. They constructed their pictures from freely brushed 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colors 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that took precedence over lines and contours, following the example of painters such as </a:t>
            </a:r>
            <a:r>
              <a:rPr lang="en-US" sz="2200" dirty="0" err="1">
                <a:latin typeface="Times New Roman" pitchFamily="18" charset="0"/>
                <a:cs typeface="Times New Roman" pitchFamily="18" charset="0"/>
              </a:rPr>
              <a:t>Eugène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Delacroix</a:t>
            </a:r>
            <a:r>
              <a:rPr lang="fr-FR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and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 J. M. W. Turner. They also painted realistic scenes of modern life, and often painted 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nature scenes.  Previously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, still 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lives and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portraits as 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well as 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landscapes were 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usually painted in a 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studio.</a:t>
            </a:r>
            <a:r>
              <a:rPr lang="en-US" sz="2200" baseline="30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The 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Impressionists found that they could capture the momentary and transient effects of sunlight by painting </a:t>
            </a:r>
            <a:r>
              <a:rPr lang="en-US" sz="2200" i="1" dirty="0">
                <a:latin typeface="Times New Roman" pitchFamily="18" charset="0"/>
                <a:cs typeface="Times New Roman" pitchFamily="18" charset="0"/>
              </a:rPr>
              <a:t>en </a:t>
            </a:r>
            <a:r>
              <a:rPr lang="en-US" sz="2200" i="1" dirty="0" err="1">
                <a:latin typeface="Times New Roman" pitchFamily="18" charset="0"/>
                <a:cs typeface="Times New Roman" pitchFamily="18" charset="0"/>
              </a:rPr>
              <a:t>plein</a:t>
            </a:r>
            <a:r>
              <a:rPr lang="en-US" sz="22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i="1" dirty="0" smtClean="0">
                <a:latin typeface="Times New Roman" pitchFamily="18" charset="0"/>
                <a:cs typeface="Times New Roman" pitchFamily="18" charset="0"/>
              </a:rPr>
              <a:t>air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.  They 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portrayed 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general visual 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effects instead of details, and used 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brush 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strokes of mixed and pure unmixed 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color - not 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blended smoothly or shaded, as was 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customary - to 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achieve an effect of intense 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color 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vibration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fr-FR" sz="22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6560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img.brothersoft.com/screenshots/softimage/a/art_impressionism-14484-1.jpe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455"/>
          <a:stretch/>
        </p:blipFill>
        <p:spPr bwMode="auto">
          <a:xfrm>
            <a:off x="228600" y="304800"/>
            <a:ext cx="5410200" cy="290511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kalacreation.net/Images/Impressionism/Impressionism%2013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914400"/>
            <a:ext cx="3599114" cy="48768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://academics.eckerd.edu/instructor/wangkk/painting1/artWorks/impressionism/7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2959679"/>
            <a:ext cx="4516580" cy="366972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78716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www.kalacreation.net/Images/Impressionism/Impressionism%2009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2350" y="304800"/>
            <a:ext cx="5029200" cy="339471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www.updatethemetroplex.com/wp-content/uploads/2012/04/The-Age-of-Impressionism-at-the-Kimbell-Art-Museum-Fort-Worth-Spring-Art-Events-and-Shows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3454112"/>
            <a:ext cx="5600700" cy="319087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uploads2.wikipaintings.org/images/henri-martin/the-bridge-at-labastide-du-vert-in-spring-191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598" y="1066800"/>
            <a:ext cx="5020565" cy="376934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88531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57300" y="990600"/>
            <a:ext cx="66294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dirty="0" smtClean="0">
                <a:latin typeface="French Script MT" pitchFamily="66" charset="0"/>
              </a:rPr>
              <a:t>Claude Monet</a:t>
            </a:r>
            <a:endParaRPr lang="fr-FR" sz="6600" dirty="0">
              <a:latin typeface="French Script MT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6701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42900" y="3124200"/>
            <a:ext cx="8458200" cy="347787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200" b="1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Claude</a:t>
            </a:r>
            <a:r>
              <a:rPr lang="en-US" sz="2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Monet</a:t>
            </a:r>
            <a:r>
              <a:rPr lang="en-US" sz="2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(November 14, 1840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 – 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December 5, 1926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) was a founder of French 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impressionist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painting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, and the most consistent and prolific practitioner of the movement's philosophy of expressing one's perceptions before nature, especially as applied 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to </a:t>
            </a:r>
            <a:r>
              <a:rPr lang="en-US" sz="2200" i="1" dirty="0" smtClean="0">
                <a:latin typeface="Times New Roman" pitchFamily="18" charset="0"/>
                <a:cs typeface="Times New Roman" pitchFamily="18" charset="0"/>
              </a:rPr>
              <a:t>en </a:t>
            </a:r>
            <a:r>
              <a:rPr lang="en-US" sz="2200" i="1" dirty="0" err="1" smtClean="0">
                <a:latin typeface="Times New Roman" pitchFamily="18" charset="0"/>
                <a:cs typeface="Times New Roman" pitchFamily="18" charset="0"/>
              </a:rPr>
              <a:t>plein</a:t>
            </a:r>
            <a:r>
              <a:rPr lang="en-US" sz="22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i="1" dirty="0" smtClean="0">
                <a:latin typeface="Times New Roman" pitchFamily="18" charset="0"/>
                <a:cs typeface="Times New Roman" pitchFamily="18" charset="0"/>
              </a:rPr>
              <a:t>air 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landscape painting.  The 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term Impressionism is derived from the title of his painting </a:t>
            </a:r>
            <a:r>
              <a:rPr lang="en-US" sz="2200" i="1" dirty="0" smtClean="0">
                <a:latin typeface="Times New Roman" pitchFamily="18" charset="0"/>
                <a:cs typeface="Times New Roman" pitchFamily="18" charset="0"/>
              </a:rPr>
              <a:t>Impression</a:t>
            </a:r>
            <a:r>
              <a:rPr lang="en-US" sz="2200" i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200" i="1" dirty="0" err="1">
                <a:latin typeface="Times New Roman" pitchFamily="18" charset="0"/>
                <a:cs typeface="Times New Roman" pitchFamily="18" charset="0"/>
              </a:rPr>
              <a:t>soleil</a:t>
            </a:r>
            <a:r>
              <a:rPr lang="en-US" sz="22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i="1" dirty="0" err="1" smtClean="0">
                <a:latin typeface="Times New Roman" pitchFamily="18" charset="0"/>
                <a:cs typeface="Times New Roman" pitchFamily="18" charset="0"/>
              </a:rPr>
              <a:t>levant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fr-FR" sz="2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	Monet 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rejected the traditional approach to landscape 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painting, and 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instead of copying old 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masters, he learned 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from his friends 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and from nature 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itself. 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Monet 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observed variations of color and light caused by the daily or seasonal changes. </a:t>
            </a:r>
            <a:endParaRPr lang="fr-FR" sz="2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http://upload.wikimedia.org/wikipedia/commons/thumb/a/a4/Claude_Monet_1899_Nadar_crop.jpg/200px-Claude_Monet_1899_Nadar_crop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3300" y="228600"/>
            <a:ext cx="2057400" cy="274662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05174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-2688"/>
            <a:ext cx="9144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050" name="Picture 2" descr="Water Lilies - Claude Oscar Monet - www.claudemonetgallery.or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933"/>
          <a:stretch/>
        </p:blipFill>
        <p:spPr bwMode="auto">
          <a:xfrm>
            <a:off x="990600" y="0"/>
            <a:ext cx="7162800" cy="68899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004455" y="6488668"/>
            <a:ext cx="3048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Water Lilies</a:t>
            </a:r>
            <a:endParaRPr lang="fr-FR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68525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BlackTie">
  <a:themeElements>
    <a:clrScheme name="BlackTie">
      <a:dk1>
        <a:srgbClr val="000000"/>
      </a:dk1>
      <a:lt1>
        <a:srgbClr val="FFFFFF"/>
      </a:lt1>
      <a:dk2>
        <a:srgbClr val="46464A"/>
      </a:dk2>
      <a:lt2>
        <a:srgbClr val="E3DCCF"/>
      </a:lt2>
      <a:accent1>
        <a:srgbClr val="6F6F74"/>
      </a:accent1>
      <a:accent2>
        <a:srgbClr val="A7B789"/>
      </a:accent2>
      <a:accent3>
        <a:srgbClr val="BEAE98"/>
      </a:accent3>
      <a:accent4>
        <a:srgbClr val="92A9B9"/>
      </a:accent4>
      <a:accent5>
        <a:srgbClr val="9C8265"/>
      </a:accent5>
      <a:accent6>
        <a:srgbClr val="8D6974"/>
      </a:accent6>
      <a:hlink>
        <a:srgbClr val="67AABF"/>
      </a:hlink>
      <a:folHlink>
        <a:srgbClr val="B1B5AB"/>
      </a:folHlink>
    </a:clrScheme>
    <a:fontScheme name="BlackTie">
      <a:maj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BlackTie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20000"/>
              </a:schemeClr>
            </a:gs>
            <a:gs pos="30000">
              <a:schemeClr val="phClr">
                <a:tint val="61000"/>
                <a:satMod val="220000"/>
              </a:schemeClr>
            </a:gs>
            <a:gs pos="45000">
              <a:schemeClr val="phClr">
                <a:tint val="66000"/>
                <a:satMod val="240000"/>
              </a:schemeClr>
            </a:gs>
            <a:gs pos="55000">
              <a:schemeClr val="phClr">
                <a:tint val="66000"/>
                <a:satMod val="220000"/>
              </a:schemeClr>
            </a:gs>
            <a:gs pos="73000">
              <a:schemeClr val="phClr">
                <a:tint val="61000"/>
                <a:satMod val="220000"/>
              </a:schemeClr>
            </a:gs>
            <a:gs pos="100000">
              <a:schemeClr val="phClr">
                <a:tint val="45000"/>
                <a:satMod val="22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  <a:satMod val="110000"/>
              </a:schemeClr>
            </a:gs>
            <a:gs pos="30000">
              <a:schemeClr val="phClr">
                <a:shade val="90000"/>
                <a:satMod val="120000"/>
              </a:schemeClr>
            </a:gs>
            <a:gs pos="45000">
              <a:schemeClr val="phClr">
                <a:shade val="100000"/>
                <a:satMod val="128000"/>
              </a:schemeClr>
            </a:gs>
            <a:gs pos="55000">
              <a:schemeClr val="phClr">
                <a:shade val="100000"/>
                <a:satMod val="128000"/>
              </a:schemeClr>
            </a:gs>
            <a:gs pos="73000">
              <a:schemeClr val="phClr">
                <a:shade val="90000"/>
                <a:satMod val="120000"/>
              </a:schemeClr>
            </a:gs>
            <a:gs pos="100000">
              <a:schemeClr val="phClr">
                <a:shade val="63000"/>
                <a:satMod val="110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1909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7150" dist="38100" dir="5400000" algn="br" rotWithShape="0">
              <a:srgbClr val="000000">
                <a:alpha val="57000"/>
              </a:srgbClr>
            </a:outerShdw>
          </a:effectLst>
          <a:scene3d>
            <a:camera prst="orthographicFront">
              <a:rot lat="0" lon="0" rev="0"/>
            </a:camera>
            <a:lightRig rig="twoPt" dir="t">
              <a:rot lat="0" lon="0" rev="1800000"/>
            </a:lightRig>
          </a:scene3d>
          <a:sp3d>
            <a:bevelT w="44450" h="31750" prst="coolSlant"/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20000"/>
              </a:schemeClr>
            </a:duotone>
          </a:blip>
          <a:stretch/>
        </a:blip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30000"/>
                <a:satMod val="255000"/>
              </a:schemeClr>
            </a:gs>
          </a:gsLst>
          <a:path path="circle">
            <a:fillToRect l="50000" t="-80000" r="50000" b="18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Black Tie</Template>
  <TotalTime>115</TotalTime>
  <Words>45</Words>
  <Application>Microsoft Office PowerPoint</Application>
  <PresentationFormat>On-screen Show (4:3)</PresentationFormat>
  <Paragraphs>23</Paragraphs>
  <Slides>25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6" baseType="lpstr">
      <vt:lpstr>BlackTie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PNHS Student</dc:creator>
  <cp:lastModifiedBy>PNHS Student</cp:lastModifiedBy>
  <cp:revision>13</cp:revision>
  <dcterms:created xsi:type="dcterms:W3CDTF">2013-04-02T16:29:49Z</dcterms:created>
  <dcterms:modified xsi:type="dcterms:W3CDTF">2013-04-05T16:44:44Z</dcterms:modified>
</cp:coreProperties>
</file>