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3" r:id="rId7"/>
    <p:sldId id="262" r:id="rId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A359B3C1-C14F-43AD-9F2C-FD97EFBD7FF3}" type="datetimeFigureOut">
              <a:rPr lang="fr-FR" smtClean="0"/>
              <a:t>22/03/2013</a:t>
            </a:fld>
            <a:endParaRPr lang="fr-FR"/>
          </a:p>
        </p:txBody>
      </p:sp>
      <p:sp>
        <p:nvSpPr>
          <p:cNvPr id="17" name="Slide Number Placeholder 16"/>
          <p:cNvSpPr>
            <a:spLocks noGrp="1"/>
          </p:cNvSpPr>
          <p:nvPr>
            <p:ph type="sldNum" sz="quarter" idx="11"/>
          </p:nvPr>
        </p:nvSpPr>
        <p:spPr/>
        <p:txBody>
          <a:bodyPr/>
          <a:lstStyle/>
          <a:p>
            <a:fld id="{7A936752-72D0-4F8C-995F-542E95B0329B}" type="slidenum">
              <a:rPr lang="fr-FR" smtClean="0"/>
              <a:t>‹#›</a:t>
            </a:fld>
            <a:endParaRPr lang="fr-FR"/>
          </a:p>
        </p:txBody>
      </p:sp>
      <p:sp>
        <p:nvSpPr>
          <p:cNvPr id="19" name="Footer Placeholder 18"/>
          <p:cNvSpPr>
            <a:spLocks noGrp="1"/>
          </p:cNvSpPr>
          <p:nvPr>
            <p:ph type="ftr" sz="quarter" idx="12"/>
          </p:nvPr>
        </p:nvSpPr>
        <p:spPr/>
        <p:txBody>
          <a:bodyPr/>
          <a:lstStyle/>
          <a:p>
            <a:endParaRPr lang="fr-F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59B3C1-C14F-43AD-9F2C-FD97EFBD7FF3}" type="datetimeFigureOut">
              <a:rPr lang="fr-FR" smtClean="0"/>
              <a:t>22/03/2013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A936752-72D0-4F8C-995F-542E95B0329B}" type="slidenum">
              <a:rPr lang="fr-FR" smtClean="0"/>
              <a:t>‹#›</a:t>
            </a:fld>
            <a:endParaRPr lang="fr-F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59B3C1-C14F-43AD-9F2C-FD97EFBD7FF3}" type="datetimeFigureOut">
              <a:rPr lang="fr-FR" smtClean="0"/>
              <a:t>22/03/2013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A936752-72D0-4F8C-995F-542E95B0329B}" type="slidenum">
              <a:rPr lang="fr-FR" smtClean="0"/>
              <a:t>‹#›</a:t>
            </a:fld>
            <a:endParaRPr lang="fr-FR"/>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A359B3C1-C14F-43AD-9F2C-FD97EFBD7FF3}" type="datetimeFigureOut">
              <a:rPr lang="fr-FR" smtClean="0"/>
              <a:t>22/03/2013</a:t>
            </a:fld>
            <a:endParaRPr lang="fr-FR"/>
          </a:p>
        </p:txBody>
      </p:sp>
      <p:sp>
        <p:nvSpPr>
          <p:cNvPr id="12" name="Slide Number Placeholder 11"/>
          <p:cNvSpPr>
            <a:spLocks noGrp="1"/>
          </p:cNvSpPr>
          <p:nvPr>
            <p:ph type="sldNum" sz="quarter" idx="15"/>
          </p:nvPr>
        </p:nvSpPr>
        <p:spPr/>
        <p:txBody>
          <a:bodyPr/>
          <a:lstStyle/>
          <a:p>
            <a:fld id="{7A936752-72D0-4F8C-995F-542E95B0329B}" type="slidenum">
              <a:rPr lang="fr-FR" smtClean="0"/>
              <a:t>‹#›</a:t>
            </a:fld>
            <a:endParaRPr lang="fr-FR"/>
          </a:p>
        </p:txBody>
      </p:sp>
      <p:sp>
        <p:nvSpPr>
          <p:cNvPr id="13" name="Footer Placeholder 12"/>
          <p:cNvSpPr>
            <a:spLocks noGrp="1"/>
          </p:cNvSpPr>
          <p:nvPr>
            <p:ph type="ftr" sz="quarter" idx="16"/>
          </p:nvPr>
        </p:nvSpPr>
        <p:spPr/>
        <p:txBody>
          <a:bodyPr/>
          <a:lstStyle/>
          <a:p>
            <a:endParaRPr lang="fr-F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A359B3C1-C14F-43AD-9F2C-FD97EFBD7FF3}" type="datetimeFigureOut">
              <a:rPr lang="fr-FR" smtClean="0"/>
              <a:t>22/03/2013</a:t>
            </a:fld>
            <a:endParaRPr lang="fr-FR"/>
          </a:p>
        </p:txBody>
      </p:sp>
      <p:sp>
        <p:nvSpPr>
          <p:cNvPr id="14" name="Slide Number Placeholder 13"/>
          <p:cNvSpPr>
            <a:spLocks noGrp="1"/>
          </p:cNvSpPr>
          <p:nvPr>
            <p:ph type="sldNum" sz="quarter" idx="11"/>
          </p:nvPr>
        </p:nvSpPr>
        <p:spPr/>
        <p:txBody>
          <a:bodyPr/>
          <a:lstStyle/>
          <a:p>
            <a:fld id="{7A936752-72D0-4F8C-995F-542E95B0329B}" type="slidenum">
              <a:rPr lang="fr-FR" smtClean="0"/>
              <a:t>‹#›</a:t>
            </a:fld>
            <a:endParaRPr lang="fr-FR"/>
          </a:p>
        </p:txBody>
      </p:sp>
      <p:sp>
        <p:nvSpPr>
          <p:cNvPr id="15" name="Footer Placeholder 14"/>
          <p:cNvSpPr>
            <a:spLocks noGrp="1"/>
          </p:cNvSpPr>
          <p:nvPr>
            <p:ph type="ftr" sz="quarter" idx="12"/>
          </p:nvPr>
        </p:nvSpPr>
        <p:spPr/>
        <p:txBody>
          <a:bodyPr/>
          <a:lstStyle/>
          <a:p>
            <a:endParaRPr lang="fr-F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A359B3C1-C14F-43AD-9F2C-FD97EFBD7FF3}" type="datetimeFigureOut">
              <a:rPr lang="fr-FR" smtClean="0"/>
              <a:t>22/03/2013</a:t>
            </a:fld>
            <a:endParaRPr lang="fr-FR"/>
          </a:p>
        </p:txBody>
      </p:sp>
      <p:sp>
        <p:nvSpPr>
          <p:cNvPr id="12" name="Slide Number Placeholder 11"/>
          <p:cNvSpPr>
            <a:spLocks noGrp="1"/>
          </p:cNvSpPr>
          <p:nvPr>
            <p:ph type="sldNum" sz="quarter" idx="16"/>
          </p:nvPr>
        </p:nvSpPr>
        <p:spPr/>
        <p:txBody>
          <a:bodyPr/>
          <a:lstStyle/>
          <a:p>
            <a:fld id="{7A936752-72D0-4F8C-995F-542E95B0329B}" type="slidenum">
              <a:rPr lang="fr-FR" smtClean="0"/>
              <a:t>‹#›</a:t>
            </a:fld>
            <a:endParaRPr lang="fr-FR"/>
          </a:p>
        </p:txBody>
      </p:sp>
      <p:sp>
        <p:nvSpPr>
          <p:cNvPr id="13" name="Footer Placeholder 12"/>
          <p:cNvSpPr>
            <a:spLocks noGrp="1"/>
          </p:cNvSpPr>
          <p:nvPr>
            <p:ph type="ftr" sz="quarter" idx="17"/>
          </p:nvPr>
        </p:nvSpPr>
        <p:spPr/>
        <p:txBody>
          <a:bodyPr/>
          <a:lstStyle/>
          <a:p>
            <a:endParaRPr lang="fr-FR"/>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A359B3C1-C14F-43AD-9F2C-FD97EFBD7FF3}" type="datetimeFigureOut">
              <a:rPr lang="fr-FR" smtClean="0"/>
              <a:t>22/03/2013</a:t>
            </a:fld>
            <a:endParaRPr lang="fr-FR"/>
          </a:p>
        </p:txBody>
      </p:sp>
      <p:sp>
        <p:nvSpPr>
          <p:cNvPr id="12" name="Slide Number Placeholder 11"/>
          <p:cNvSpPr>
            <a:spLocks noGrp="1"/>
          </p:cNvSpPr>
          <p:nvPr>
            <p:ph type="sldNum" sz="quarter" idx="17"/>
          </p:nvPr>
        </p:nvSpPr>
        <p:spPr/>
        <p:txBody>
          <a:bodyPr/>
          <a:lstStyle/>
          <a:p>
            <a:fld id="{7A936752-72D0-4F8C-995F-542E95B0329B}" type="slidenum">
              <a:rPr lang="fr-FR" smtClean="0"/>
              <a:t>‹#›</a:t>
            </a:fld>
            <a:endParaRPr lang="fr-FR"/>
          </a:p>
        </p:txBody>
      </p:sp>
      <p:sp>
        <p:nvSpPr>
          <p:cNvPr id="13" name="Footer Placeholder 12"/>
          <p:cNvSpPr>
            <a:spLocks noGrp="1"/>
          </p:cNvSpPr>
          <p:nvPr>
            <p:ph type="ftr" sz="quarter" idx="18"/>
          </p:nvPr>
        </p:nvSpPr>
        <p:spPr/>
        <p:txBody>
          <a:bodyPr/>
          <a:lstStyle/>
          <a:p>
            <a:endParaRPr lang="fr-FR"/>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A359B3C1-C14F-43AD-9F2C-FD97EFBD7FF3}" type="datetimeFigureOut">
              <a:rPr lang="fr-FR" smtClean="0"/>
              <a:t>22/03/2013</a:t>
            </a:fld>
            <a:endParaRPr lang="fr-FR"/>
          </a:p>
        </p:txBody>
      </p:sp>
      <p:sp>
        <p:nvSpPr>
          <p:cNvPr id="16" name="Slide Number Placeholder 15"/>
          <p:cNvSpPr>
            <a:spLocks noGrp="1"/>
          </p:cNvSpPr>
          <p:nvPr>
            <p:ph type="sldNum" sz="quarter" idx="11"/>
          </p:nvPr>
        </p:nvSpPr>
        <p:spPr/>
        <p:txBody>
          <a:bodyPr/>
          <a:lstStyle/>
          <a:p>
            <a:fld id="{7A936752-72D0-4F8C-995F-542E95B0329B}" type="slidenum">
              <a:rPr lang="fr-FR" smtClean="0"/>
              <a:t>‹#›</a:t>
            </a:fld>
            <a:endParaRPr lang="fr-FR"/>
          </a:p>
        </p:txBody>
      </p:sp>
      <p:sp>
        <p:nvSpPr>
          <p:cNvPr id="17" name="Footer Placeholder 16"/>
          <p:cNvSpPr>
            <a:spLocks noGrp="1"/>
          </p:cNvSpPr>
          <p:nvPr>
            <p:ph type="ftr" sz="quarter" idx="12"/>
          </p:nvPr>
        </p:nvSpPr>
        <p:spPr/>
        <p:txBody>
          <a:bodyPr/>
          <a:lstStyle/>
          <a:p>
            <a:endParaRPr lang="fr-F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A359B3C1-C14F-43AD-9F2C-FD97EFBD7FF3}" type="datetimeFigureOut">
              <a:rPr lang="fr-FR" smtClean="0"/>
              <a:t>22/03/2013</a:t>
            </a:fld>
            <a:endParaRPr lang="fr-FR"/>
          </a:p>
        </p:txBody>
      </p:sp>
      <p:sp>
        <p:nvSpPr>
          <p:cNvPr id="8" name="Slide Number Placeholder 7"/>
          <p:cNvSpPr>
            <a:spLocks noGrp="1"/>
          </p:cNvSpPr>
          <p:nvPr>
            <p:ph type="sldNum" sz="quarter" idx="11"/>
          </p:nvPr>
        </p:nvSpPr>
        <p:spPr/>
        <p:txBody>
          <a:bodyPr/>
          <a:lstStyle/>
          <a:p>
            <a:fld id="{7A936752-72D0-4F8C-995F-542E95B0329B}" type="slidenum">
              <a:rPr lang="fr-FR" smtClean="0"/>
              <a:t>‹#›</a:t>
            </a:fld>
            <a:endParaRPr lang="fr-FR"/>
          </a:p>
        </p:txBody>
      </p:sp>
      <p:sp>
        <p:nvSpPr>
          <p:cNvPr id="9" name="Footer Placeholder 8"/>
          <p:cNvSpPr>
            <a:spLocks noGrp="1"/>
          </p:cNvSpPr>
          <p:nvPr>
            <p:ph type="ftr" sz="quarter" idx="12"/>
          </p:nvPr>
        </p:nvSpPr>
        <p:spPr/>
        <p:txBody>
          <a:bodyPr/>
          <a:lstStyle/>
          <a:p>
            <a:endParaRPr lang="fr-F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A359B3C1-C14F-43AD-9F2C-FD97EFBD7FF3}" type="datetimeFigureOut">
              <a:rPr lang="fr-FR" smtClean="0"/>
              <a:t>22/03/2013</a:t>
            </a:fld>
            <a:endParaRPr lang="fr-FR"/>
          </a:p>
        </p:txBody>
      </p:sp>
      <p:sp>
        <p:nvSpPr>
          <p:cNvPr id="19" name="Slide Number Placeholder 18"/>
          <p:cNvSpPr>
            <a:spLocks noGrp="1"/>
          </p:cNvSpPr>
          <p:nvPr>
            <p:ph type="sldNum" sz="quarter" idx="16"/>
          </p:nvPr>
        </p:nvSpPr>
        <p:spPr/>
        <p:txBody>
          <a:bodyPr/>
          <a:lstStyle/>
          <a:p>
            <a:fld id="{7A936752-72D0-4F8C-995F-542E95B0329B}" type="slidenum">
              <a:rPr lang="fr-FR" smtClean="0"/>
              <a:t>‹#›</a:t>
            </a:fld>
            <a:endParaRPr lang="fr-FR"/>
          </a:p>
        </p:txBody>
      </p:sp>
      <p:sp>
        <p:nvSpPr>
          <p:cNvPr id="23" name="Footer Placeholder 22"/>
          <p:cNvSpPr>
            <a:spLocks noGrp="1"/>
          </p:cNvSpPr>
          <p:nvPr>
            <p:ph type="ftr" sz="quarter" idx="17"/>
          </p:nvPr>
        </p:nvSpPr>
        <p:spPr/>
        <p:txBody>
          <a:bodyPr/>
          <a:lstStyle/>
          <a:p>
            <a:endParaRPr lang="fr-F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A359B3C1-C14F-43AD-9F2C-FD97EFBD7FF3}" type="datetimeFigureOut">
              <a:rPr lang="fr-FR" smtClean="0"/>
              <a:t>22/03/2013</a:t>
            </a:fld>
            <a:endParaRPr lang="fr-FR"/>
          </a:p>
        </p:txBody>
      </p:sp>
      <p:sp>
        <p:nvSpPr>
          <p:cNvPr id="14" name="Slide Number Placeholder 13"/>
          <p:cNvSpPr>
            <a:spLocks noGrp="1"/>
          </p:cNvSpPr>
          <p:nvPr>
            <p:ph type="sldNum" sz="quarter" idx="15"/>
          </p:nvPr>
        </p:nvSpPr>
        <p:spPr>
          <a:xfrm>
            <a:off x="4038600" y="6172200"/>
            <a:ext cx="1066800" cy="304800"/>
          </a:xfrm>
        </p:spPr>
        <p:txBody>
          <a:bodyPr/>
          <a:lstStyle/>
          <a:p>
            <a:fld id="{7A936752-72D0-4F8C-995F-542E95B0329B}" type="slidenum">
              <a:rPr lang="fr-FR" smtClean="0"/>
              <a:t>‹#›</a:t>
            </a:fld>
            <a:endParaRPr lang="fr-FR"/>
          </a:p>
        </p:txBody>
      </p:sp>
      <p:sp>
        <p:nvSpPr>
          <p:cNvPr id="15" name="Footer Placeholder 14"/>
          <p:cNvSpPr>
            <a:spLocks noGrp="1"/>
          </p:cNvSpPr>
          <p:nvPr>
            <p:ph type="ftr" sz="quarter" idx="16"/>
          </p:nvPr>
        </p:nvSpPr>
        <p:spPr>
          <a:xfrm>
            <a:off x="1447800" y="6486525"/>
            <a:ext cx="6248400" cy="292100"/>
          </a:xfrm>
        </p:spPr>
        <p:txBody>
          <a:bodyPr/>
          <a:lstStyle/>
          <a:p>
            <a:endParaRPr lang="fr-F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A359B3C1-C14F-43AD-9F2C-FD97EFBD7FF3}" type="datetimeFigureOut">
              <a:rPr lang="fr-FR" smtClean="0"/>
              <a:t>22/03/2013</a:t>
            </a:fld>
            <a:endParaRPr lang="fr-FR"/>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fr-FR"/>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7A936752-72D0-4F8C-995F-542E95B0329B}" type="slidenum">
              <a:rPr lang="fr-FR" smtClean="0"/>
              <a:t>‹#›</a:t>
            </a:fld>
            <a:endParaRPr lang="fr-FR"/>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acvs.files.wordpress.com/2011/09/fenced-in.jpg"/>
          <p:cNvPicPr>
            <a:picLocks noChangeAspect="1" noChangeArrowheads="1"/>
          </p:cNvPicPr>
          <p:nvPr/>
        </p:nvPicPr>
        <p:blipFill>
          <a:blip r:embed="rId2"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838200" y="560487"/>
            <a:ext cx="7467600" cy="5078313"/>
          </a:xfrm>
          <a:prstGeom prst="rect">
            <a:avLst/>
          </a:prstGeom>
          <a:noFill/>
        </p:spPr>
        <p:txBody>
          <a:bodyPr wrap="square" rtlCol="0">
            <a:spAutoFit/>
          </a:bodyPr>
          <a:lstStyle/>
          <a:p>
            <a:pPr algn="ctr"/>
            <a:r>
              <a:rPr lang="en-US" sz="6000" dirty="0" smtClean="0">
                <a:solidFill>
                  <a:schemeClr val="bg1"/>
                </a:solidFill>
                <a:latin typeface="Trajan Pro" pitchFamily="18" charset="0"/>
                <a:cs typeface="Times New Roman" pitchFamily="18" charset="0"/>
              </a:rPr>
              <a:t>The 400 Blows</a:t>
            </a:r>
          </a:p>
          <a:p>
            <a:pPr algn="ctr"/>
            <a:r>
              <a:rPr lang="en-US" sz="4800" dirty="0" smtClean="0">
                <a:solidFill>
                  <a:schemeClr val="bg1"/>
                </a:solidFill>
                <a:latin typeface="Trajan Pro" pitchFamily="18" charset="0"/>
                <a:cs typeface="Times New Roman" pitchFamily="18" charset="0"/>
              </a:rPr>
              <a:t>Les 400 coups</a:t>
            </a:r>
          </a:p>
          <a:p>
            <a:pPr algn="ctr"/>
            <a:r>
              <a:rPr lang="fr-FR" sz="4000" dirty="0">
                <a:solidFill>
                  <a:schemeClr val="bg1"/>
                </a:solidFill>
                <a:latin typeface="Trajan Pro" pitchFamily="18" charset="0"/>
              </a:rPr>
              <a:t> </a:t>
            </a:r>
            <a:r>
              <a:rPr lang="fr-FR" sz="2400" dirty="0" err="1" smtClean="0">
                <a:solidFill>
                  <a:schemeClr val="bg1"/>
                </a:solidFill>
                <a:latin typeface="Trajan Pro" pitchFamily="18" charset="0"/>
              </a:rPr>
              <a:t>Directed</a:t>
            </a:r>
            <a:r>
              <a:rPr lang="fr-FR" sz="2400" dirty="0" smtClean="0">
                <a:solidFill>
                  <a:schemeClr val="bg1"/>
                </a:solidFill>
                <a:latin typeface="Trajan Pro" pitchFamily="18" charset="0"/>
              </a:rPr>
              <a:t> by</a:t>
            </a:r>
            <a:r>
              <a:rPr lang="fr-FR" sz="3600" dirty="0" smtClean="0">
                <a:solidFill>
                  <a:schemeClr val="bg1"/>
                </a:solidFill>
                <a:latin typeface="Trajan Pro" pitchFamily="18" charset="0"/>
              </a:rPr>
              <a:t> </a:t>
            </a:r>
          </a:p>
          <a:p>
            <a:pPr algn="ctr"/>
            <a:r>
              <a:rPr lang="fr-FR" sz="3200" dirty="0" smtClean="0">
                <a:solidFill>
                  <a:schemeClr val="bg1"/>
                </a:solidFill>
                <a:latin typeface="Trajan Pro" pitchFamily="18" charset="0"/>
              </a:rPr>
              <a:t>François Truffaut</a:t>
            </a:r>
          </a:p>
          <a:p>
            <a:pPr algn="ctr"/>
            <a:endParaRPr lang="en-US" sz="2400" dirty="0" smtClean="0">
              <a:solidFill>
                <a:schemeClr val="bg1"/>
              </a:solidFill>
              <a:latin typeface="Trajan Pro" pitchFamily="18" charset="0"/>
              <a:cs typeface="Times New Roman" pitchFamily="18" charset="0"/>
            </a:endParaRPr>
          </a:p>
          <a:p>
            <a:pPr algn="ctr"/>
            <a:r>
              <a:rPr lang="en-US" sz="2400" dirty="0" smtClean="0">
                <a:solidFill>
                  <a:schemeClr val="bg1"/>
                </a:solidFill>
                <a:latin typeface="Trajan Pro" pitchFamily="18" charset="0"/>
                <a:cs typeface="Times New Roman" pitchFamily="18" charset="0"/>
              </a:rPr>
              <a:t>Starring</a:t>
            </a:r>
          </a:p>
          <a:p>
            <a:pPr algn="ctr"/>
            <a:r>
              <a:rPr lang="fr-FR" sz="3200" dirty="0">
                <a:solidFill>
                  <a:schemeClr val="bg1"/>
                </a:solidFill>
                <a:latin typeface="Trajan Pro" pitchFamily="18" charset="0"/>
              </a:rPr>
              <a:t>Jean-Pierre </a:t>
            </a:r>
            <a:r>
              <a:rPr lang="fr-FR" sz="3200" dirty="0" err="1" smtClean="0">
                <a:solidFill>
                  <a:schemeClr val="bg1"/>
                </a:solidFill>
                <a:latin typeface="Trajan Pro" pitchFamily="18" charset="0"/>
              </a:rPr>
              <a:t>Léaud</a:t>
            </a:r>
            <a:endParaRPr lang="fr-FR" sz="3200" dirty="0" smtClean="0">
              <a:solidFill>
                <a:schemeClr val="bg1"/>
              </a:solidFill>
              <a:latin typeface="Trajan Pro" pitchFamily="18" charset="0"/>
            </a:endParaRPr>
          </a:p>
          <a:p>
            <a:pPr algn="ctr"/>
            <a:r>
              <a:rPr lang="fr-FR" sz="3200" dirty="0">
                <a:solidFill>
                  <a:schemeClr val="bg1"/>
                </a:solidFill>
                <a:latin typeface="Trajan Pro" pitchFamily="18" charset="0"/>
              </a:rPr>
              <a:t>Claire </a:t>
            </a:r>
            <a:r>
              <a:rPr lang="fr-FR" sz="3200" dirty="0" smtClean="0">
                <a:solidFill>
                  <a:schemeClr val="bg1"/>
                </a:solidFill>
                <a:latin typeface="Trajan Pro" pitchFamily="18" charset="0"/>
              </a:rPr>
              <a:t>Maurier</a:t>
            </a:r>
          </a:p>
          <a:p>
            <a:pPr algn="ctr"/>
            <a:r>
              <a:rPr lang="fr-FR" sz="3200" dirty="0">
                <a:solidFill>
                  <a:schemeClr val="bg1"/>
                </a:solidFill>
                <a:latin typeface="Trajan Pro" pitchFamily="18" charset="0"/>
              </a:rPr>
              <a:t>Albert Rémy</a:t>
            </a:r>
            <a:endParaRPr lang="fr-FR" sz="3200" dirty="0">
              <a:solidFill>
                <a:schemeClr val="bg1"/>
              </a:solidFill>
              <a:latin typeface="Trajan Pro" pitchFamily="18" charset="0"/>
              <a:cs typeface="Times New Roman" pitchFamily="18" charset="0"/>
            </a:endParaRPr>
          </a:p>
        </p:txBody>
      </p:sp>
    </p:spTree>
    <p:extLst>
      <p:ext uri="{BB962C8B-B14F-4D97-AF65-F5344CB8AC3E}">
        <p14:creationId xmlns:p14="http://schemas.microsoft.com/office/powerpoint/2010/main" val="1013947300"/>
      </p:ext>
    </p:extLst>
  </p:cSld>
  <p:clrMapOvr>
    <a:masterClrMapping/>
  </p:clrMapOvr>
  <mc:AlternateContent xmlns:mc="http://schemas.openxmlformats.org/markup-compatibility/2006">
    <mc:Choice xmlns:p14="http://schemas.microsoft.com/office/powerpoint/2010/main" Requires="p14">
      <p:transition spd="slow" p14:dur="3000">
        <p:fad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www.personal.psu.edu/jac5518/Franks/blow.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2187409" y="617537"/>
            <a:ext cx="4769182" cy="562292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0725285"/>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990600"/>
            <a:ext cx="8458200" cy="4247317"/>
          </a:xfrm>
          <a:prstGeom prst="rect">
            <a:avLst/>
          </a:prstGeom>
          <a:noFill/>
        </p:spPr>
        <p:txBody>
          <a:bodyPr wrap="square" rtlCol="0">
            <a:spAutoFit/>
          </a:bodyPr>
          <a:lstStyle/>
          <a:p>
            <a:pPr algn="ctr"/>
            <a:r>
              <a:rPr lang="en-US" sz="2800" dirty="0" smtClean="0">
                <a:latin typeface="Trajan Pro" pitchFamily="18" charset="0"/>
                <a:cs typeface="Times New Roman" pitchFamily="18" charset="0"/>
              </a:rPr>
              <a:t>Synopsis</a:t>
            </a:r>
          </a:p>
          <a:p>
            <a:r>
              <a:rPr lang="en-US" sz="20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Antoine </a:t>
            </a:r>
            <a:r>
              <a:rPr lang="en-US" sz="2200" dirty="0" err="1">
                <a:latin typeface="Times New Roman" pitchFamily="18" charset="0"/>
                <a:cs typeface="Times New Roman" pitchFamily="18" charset="0"/>
              </a:rPr>
              <a:t>Doinel</a:t>
            </a:r>
            <a:r>
              <a:rPr lang="en-US" sz="2200" dirty="0">
                <a:latin typeface="Times New Roman" pitchFamily="18" charset="0"/>
                <a:cs typeface="Times New Roman" pitchFamily="18" charset="0"/>
              </a:rPr>
              <a:t>, a young Parisian boy in the 1960’s, has troubles at home and in school.  He is neglected by his parents; he skips school, sneaks into movies, runs away from home, steals things, and tries to return them (disastrously).  He is a misunderstood adolescent who is left without attention, so he delves into a life of petty crime.  Like most kids, he gets into more trouble for things he thinks are right than for his actual trespasses.  But unlike most kids, he gets whacked with </a:t>
            </a:r>
            <a:r>
              <a:rPr lang="en-US" sz="2200" dirty="0" smtClean="0">
                <a:latin typeface="Times New Roman" pitchFamily="18" charset="0"/>
                <a:cs typeface="Times New Roman" pitchFamily="18" charset="0"/>
              </a:rPr>
              <a:t>a </a:t>
            </a:r>
            <a:r>
              <a:rPr lang="en-US" sz="2200" dirty="0">
                <a:latin typeface="Times New Roman" pitchFamily="18" charset="0"/>
                <a:cs typeface="Times New Roman" pitchFamily="18" charset="0"/>
              </a:rPr>
              <a:t>big stick and sent to a correctional facility.  Throughout the movie, Antoine inhabits a Paris of full of dingy flats, seedy arcades, abandoned factories, and workaday streets, a city that seems big and full of possibilities only to a child's eye</a:t>
            </a:r>
            <a:r>
              <a:rPr lang="en-US" sz="2200" dirty="0" smtClean="0">
                <a:latin typeface="Times New Roman" pitchFamily="18" charset="0"/>
                <a:cs typeface="Times New Roman" pitchFamily="18" charset="0"/>
              </a:rPr>
              <a:t>.</a:t>
            </a:r>
            <a:endParaRPr lang="fr-FR" sz="2200" dirty="0">
              <a:latin typeface="Times New Roman" pitchFamily="18" charset="0"/>
              <a:cs typeface="Times New Roman" pitchFamily="18" charset="0"/>
            </a:endParaRPr>
          </a:p>
        </p:txBody>
      </p:sp>
    </p:spTree>
    <p:extLst>
      <p:ext uri="{BB962C8B-B14F-4D97-AF65-F5344CB8AC3E}">
        <p14:creationId xmlns:p14="http://schemas.microsoft.com/office/powerpoint/2010/main" val="3972848376"/>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blocs.xtec.cat/cinemaencursprojeccio1/files/2012/02/platja.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2303717" y="342900"/>
            <a:ext cx="4536567" cy="61722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7801176"/>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990600"/>
            <a:ext cx="8458200" cy="3908762"/>
          </a:xfrm>
          <a:prstGeom prst="rect">
            <a:avLst/>
          </a:prstGeom>
          <a:noFill/>
        </p:spPr>
        <p:txBody>
          <a:bodyPr wrap="square" rtlCol="0">
            <a:spAutoFit/>
          </a:bodyPr>
          <a:lstStyle/>
          <a:p>
            <a:pPr algn="ctr"/>
            <a:r>
              <a:rPr lang="en-US" sz="2800" dirty="0" smtClean="0">
                <a:latin typeface="Trajan Pro" pitchFamily="18" charset="0"/>
                <a:cs typeface="Times New Roman" pitchFamily="18" charset="0"/>
              </a:rPr>
              <a:t>Review</a:t>
            </a:r>
          </a:p>
          <a:p>
            <a:r>
              <a:rPr lang="en-US" sz="2200" dirty="0" smtClean="0">
                <a:latin typeface="Times New Roman" pitchFamily="18" charset="0"/>
                <a:cs typeface="Times New Roman" pitchFamily="18" charset="0"/>
              </a:rPr>
              <a:t>	</a:t>
            </a:r>
            <a:r>
              <a:rPr lang="en-US" sz="2200" dirty="0">
                <a:latin typeface="Times New Roman" pitchFamily="18" charset="0"/>
                <a:cs typeface="Times New Roman" pitchFamily="18" charset="0"/>
              </a:rPr>
              <a:t>Watching a movie in a foreign language can be interesting, but many parts of the movie are often lost in translation.  Any humor or cultural reference to France can be difficult to understand, which ultimately takes away from the movie.  I would say that the movie was mediocre.  While it had its moments of </a:t>
            </a:r>
            <a:r>
              <a:rPr lang="en-US" sz="2200" dirty="0" smtClean="0">
                <a:latin typeface="Times New Roman" pitchFamily="18" charset="0"/>
                <a:cs typeface="Times New Roman" pitchFamily="18" charset="0"/>
              </a:rPr>
              <a:t>good </a:t>
            </a:r>
            <a:r>
              <a:rPr lang="en-US" sz="2200" dirty="0">
                <a:latin typeface="Times New Roman" pitchFamily="18" charset="0"/>
                <a:cs typeface="Times New Roman" pitchFamily="18" charset="0"/>
              </a:rPr>
              <a:t>entertainment, I personally thought it moved very slowly.  The plot was ordinary; it lacked a climax or highpoint </a:t>
            </a:r>
            <a:r>
              <a:rPr lang="en-US" sz="2200" dirty="0" smtClean="0">
                <a:latin typeface="Times New Roman" pitchFamily="18" charset="0"/>
                <a:cs typeface="Times New Roman" pitchFamily="18" charset="0"/>
              </a:rPr>
              <a:t>to make it more exciting.  Also, the </a:t>
            </a:r>
            <a:r>
              <a:rPr lang="en-US" sz="2200" dirty="0">
                <a:latin typeface="Times New Roman" pitchFamily="18" charset="0"/>
                <a:cs typeface="Times New Roman" pitchFamily="18" charset="0"/>
              </a:rPr>
              <a:t>ending was very open-ended, and I felt that a further explanation to the end would have made it better.  Overall, the movie was fine, but there was nothing about it that stood out or made me a fan</a:t>
            </a:r>
            <a:r>
              <a:rPr lang="en-US" sz="2200" dirty="0" smtClean="0">
                <a:latin typeface="Times New Roman" pitchFamily="18" charset="0"/>
                <a:cs typeface="Times New Roman" pitchFamily="18" charset="0"/>
              </a:rPr>
              <a:t>.</a:t>
            </a:r>
            <a:endParaRPr lang="fr-FR" sz="2200" dirty="0">
              <a:latin typeface="Times New Roman" pitchFamily="18" charset="0"/>
              <a:cs typeface="Times New Roman" pitchFamily="18" charset="0"/>
            </a:endParaRPr>
          </a:p>
        </p:txBody>
      </p:sp>
    </p:spTree>
    <p:extLst>
      <p:ext uri="{BB962C8B-B14F-4D97-AF65-F5344CB8AC3E}">
        <p14:creationId xmlns:p14="http://schemas.microsoft.com/office/powerpoint/2010/main" val="166923763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edias.unifrance.org/medias/205/22/71373/format_page/les-quatre-cents-coup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386" y="762000"/>
            <a:ext cx="8753229" cy="53340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538702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990600"/>
            <a:ext cx="8458200" cy="3231654"/>
          </a:xfrm>
          <a:prstGeom prst="rect">
            <a:avLst/>
          </a:prstGeom>
          <a:noFill/>
        </p:spPr>
        <p:txBody>
          <a:bodyPr wrap="square" rtlCol="0">
            <a:spAutoFit/>
          </a:bodyPr>
          <a:lstStyle/>
          <a:p>
            <a:pPr algn="ctr"/>
            <a:r>
              <a:rPr lang="en-US" sz="2800" dirty="0" smtClean="0">
                <a:latin typeface="Trajan Pro" pitchFamily="18" charset="0"/>
                <a:cs typeface="Times New Roman" pitchFamily="18" charset="0"/>
              </a:rPr>
              <a:t>The New Wave Movement</a:t>
            </a:r>
            <a:endParaRPr lang="en-US" sz="2800" dirty="0" smtClean="0">
              <a:latin typeface="Trajan Pro" pitchFamily="18" charset="0"/>
              <a:cs typeface="Times New Roman" pitchFamily="18" charset="0"/>
            </a:endParaRPr>
          </a:p>
          <a:p>
            <a:r>
              <a:rPr lang="en-US" sz="2200" dirty="0" smtClean="0">
                <a:latin typeface="Times New Roman" pitchFamily="18" charset="0"/>
                <a:cs typeface="Times New Roman" pitchFamily="18" charset="0"/>
              </a:rPr>
              <a:t>	</a:t>
            </a:r>
            <a:r>
              <a:rPr lang="en-US" sz="2200" dirty="0">
                <a:latin typeface="Times New Roman" pitchFamily="18" charset="0"/>
                <a:cs typeface="Times New Roman" pitchFamily="18" charset="0"/>
              </a:rPr>
              <a:t>The New Wave Movement in France was never </a:t>
            </a:r>
            <a:r>
              <a:rPr lang="en-US" sz="2200" dirty="0" smtClean="0">
                <a:latin typeface="Times New Roman" pitchFamily="18" charset="0"/>
                <a:cs typeface="Times New Roman" pitchFamily="18" charset="0"/>
              </a:rPr>
              <a:t>formally organized, </a:t>
            </a:r>
            <a:r>
              <a:rPr lang="en-US" sz="2200" dirty="0">
                <a:latin typeface="Times New Roman" pitchFamily="18" charset="0"/>
                <a:cs typeface="Times New Roman" pitchFamily="18" charset="0"/>
              </a:rPr>
              <a:t>but it made a huge difference in </a:t>
            </a:r>
            <a:r>
              <a:rPr lang="en-US" sz="2200" dirty="0" smtClean="0">
                <a:latin typeface="Times New Roman" pitchFamily="18" charset="0"/>
                <a:cs typeface="Times New Roman" pitchFamily="18" charset="0"/>
              </a:rPr>
              <a:t>European/French filmmaking</a:t>
            </a:r>
            <a:r>
              <a:rPr lang="en-US" sz="2200" dirty="0">
                <a:latin typeface="Times New Roman" pitchFamily="18" charset="0"/>
                <a:cs typeface="Times New Roman" pitchFamily="18" charset="0"/>
              </a:rPr>
              <a:t>.  It impacted films in the late 1950’s and </a:t>
            </a:r>
            <a:r>
              <a:rPr lang="en-US" sz="2200" dirty="0" smtClean="0">
                <a:latin typeface="Times New Roman" pitchFamily="18" charset="0"/>
                <a:cs typeface="Times New Roman" pitchFamily="18" charset="0"/>
              </a:rPr>
              <a:t>into the 1960’s</a:t>
            </a:r>
            <a:r>
              <a:rPr lang="en-US" sz="2200" dirty="0">
                <a:latin typeface="Times New Roman" pitchFamily="18" charset="0"/>
                <a:cs typeface="Times New Roman" pitchFamily="18" charset="0"/>
              </a:rPr>
              <a:t>, making them more focused on current social and political issues instead of classic period pieces.  Editing, visual style, and new portable technological equipment changed movies dramatically </a:t>
            </a:r>
            <a:r>
              <a:rPr lang="en-US" sz="2200" dirty="0" smtClean="0">
                <a:latin typeface="Times New Roman" pitchFamily="18" charset="0"/>
                <a:cs typeface="Times New Roman" pitchFamily="18" charset="0"/>
              </a:rPr>
              <a:t>throughout </a:t>
            </a:r>
            <a:r>
              <a:rPr lang="en-US" sz="2200" dirty="0">
                <a:latin typeface="Times New Roman" pitchFamily="18" charset="0"/>
                <a:cs typeface="Times New Roman" pitchFamily="18" charset="0"/>
              </a:rPr>
              <a:t>this time as well, giving them more modern feels.  Films also took on a documentary style, and tended to raise questions that are not answered in the end.  </a:t>
            </a:r>
            <a:endParaRPr lang="fr-FR" sz="2200" dirty="0">
              <a:latin typeface="Times New Roman" pitchFamily="18" charset="0"/>
              <a:cs typeface="Times New Roman" pitchFamily="18" charset="0"/>
            </a:endParaRPr>
          </a:p>
        </p:txBody>
      </p:sp>
    </p:spTree>
    <p:extLst>
      <p:ext uri="{BB962C8B-B14F-4D97-AF65-F5344CB8AC3E}">
        <p14:creationId xmlns:p14="http://schemas.microsoft.com/office/powerpoint/2010/main" val="1998832273"/>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98</TotalTime>
  <Words>12</Words>
  <Application>Microsoft Office PowerPoint</Application>
  <PresentationFormat>On-screen Show (4:3)</PresentationFormat>
  <Paragraphs>15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BlackTie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PNHS Student</dc:creator>
  <cp:lastModifiedBy>PNHS Student</cp:lastModifiedBy>
  <cp:revision>16</cp:revision>
  <dcterms:created xsi:type="dcterms:W3CDTF">2013-03-20T16:37:32Z</dcterms:created>
  <dcterms:modified xsi:type="dcterms:W3CDTF">2013-03-22T17:00:27Z</dcterms:modified>
</cp:coreProperties>
</file>